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1926-CAAD-419B-9277-104B4F0CD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2CAEC-1DA9-4ACA-8C70-B3450A206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58924-1DCF-45EB-80DD-CAC13C86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D5A9E-296E-42CD-958D-2B199EC9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C47C6-D60E-40D1-93C0-C3B5B39E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977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B9D5-73F5-4E09-BE6A-70571CCC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ADEC9-238E-4637-AE50-65457ADFC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B7B30-E1B7-4C3A-91AC-C4872FE4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5D24-65A6-4077-B4F8-1FE3319F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A4FDD-02BB-4F79-BB00-98040CF8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95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7E8515-AF2C-4D26-8DEE-FF224A9E5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7CCA6-5A26-4870-A7FC-21B62DCD0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E1887-CA89-4DEA-A116-7C829102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74D90-EE68-4399-BC10-204F2689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62921-C6AF-41DB-8674-6757C04D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988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1749-A4C5-40AC-8EFE-E95C5BC3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BEB10-9133-4F10-9061-909EAEA07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1439-5896-4216-958C-66A882F9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E9318-D58F-44F1-B7E7-938515ED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AC2D-D974-44C1-9F05-8AF18671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727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A815-6485-498B-907E-0056E016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FEAC3-530B-4D28-B5E2-CCD81FBBB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CDBBA-431C-413B-8A48-B4A3D1E6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CE910-CD12-4806-85A4-C002D50E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4D462-9081-422B-B1D9-39FB0FF2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039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7C59-97D8-4F0B-90E5-0CA10C91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BBC7-9650-4215-A4BA-A2FE9369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32AF7-A9E0-4266-ABD8-B36B6897C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69DEE-74D3-4739-80A6-31DA7DA8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6FF2E-2272-49A3-94AB-67B3B279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CA374-DA78-44E5-87EF-1EA7B750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301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19BD-27E4-4CE8-BA1C-E8DFA245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F3BD2-9698-47C5-A0E8-298E0AC10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F1AC0-BB66-42F0-B522-8DA9E5E33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17ED5-03D7-43F3-B399-4731109CA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E9D41-7F51-4C34-A0E6-B1219EA92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E4C63-A58E-44A3-B15C-AC83808C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04BDE-B718-431F-A3A5-06C65B48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6B297-1BDF-466A-82CF-E0E3BECC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997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EA30-29AF-44EE-B7A3-1B7367E7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5E97B-E1C8-490B-8EFE-81CB4F03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99886-395C-4FE3-B7D5-B1C02EE5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59902-47C1-4DD4-BC7B-5095C71D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183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EFC46-1A0E-4430-8422-1D1D9FDE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AD822-7B5C-4CE0-89F6-6E95D58F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16D7D-2BE9-45A5-9AD9-E60EAF1C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927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E2D9-34ED-4454-B7C1-C6ACB494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769A6-BF78-461B-A870-53C5630D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0388D-FFBA-40D5-9507-230A62FEE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31B99-1A84-492D-B5C6-2BFC6A13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0AA50-57EE-460A-87C3-6D1712C8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C0DAB-3945-4564-8188-CE9D6218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630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604B-9567-431C-AFEC-87D28639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57D54-DAEA-42F5-ACB7-6C1C3A4C0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B5C48-5B73-4310-A909-2CEC00503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42D78-3D23-41C0-8C83-78D9CF45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AF84-D7CC-41DC-A73D-CFE136DC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B1BAE-EDFB-4B72-95DD-94EDC7F1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143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9369F-F175-477B-BA77-CA3BCE2B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5A0D4-3321-4766-A072-A4A02681B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BFCFE-5D3D-4B54-BA07-498B800B5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B6FC-388D-4FE0-B45D-E4D29F8048C6}" type="datetimeFigureOut">
              <a:rPr lang="en-IN" smtClean="0"/>
              <a:t>16-09-2024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106A5-74C0-4162-89EF-B76F19460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30522-176A-4814-8201-1096E3534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9979-5239-4060-8A7E-6D0B0D1C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24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330FE1-EA74-4527-B324-37BA0C2606BF}"/>
              </a:ext>
            </a:extLst>
          </p:cNvPr>
          <p:cNvSpPr txBox="1"/>
          <p:nvPr/>
        </p:nvSpPr>
        <p:spPr>
          <a:xfrm>
            <a:off x="557048" y="1346379"/>
            <a:ext cx="8071945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>
              <a:lnSpc>
                <a:spcPct val="100000"/>
              </a:lnSpc>
              <a:spcBef>
                <a:spcPts val="409"/>
              </a:spcBef>
            </a:pP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Cla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45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75" dirty="0">
                <a:solidFill>
                  <a:srgbClr val="020303"/>
                </a:solidFill>
                <a:latin typeface="Tahoma"/>
                <a:cs typeface="Tahoma"/>
              </a:rPr>
              <a:t>VI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implant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tubing</a:t>
            </a:r>
            <a:endParaRPr lang="en-IN" sz="1800" dirty="0">
              <a:latin typeface="Tahoma"/>
              <a:cs typeface="Tahoma"/>
            </a:endParaRPr>
          </a:p>
          <a:p>
            <a:pPr marL="104775">
              <a:lnSpc>
                <a:spcPct val="100000"/>
              </a:lnSpc>
              <a:spcBef>
                <a:spcPts val="80"/>
              </a:spcBef>
            </a:pP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Non-kinking,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transparent,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clear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tubing</a:t>
            </a:r>
            <a:endParaRPr lang="en-IN" sz="1800" dirty="0">
              <a:latin typeface="Tahoma"/>
              <a:cs typeface="Tahoma"/>
            </a:endParaRPr>
          </a:p>
          <a:p>
            <a:pPr marL="104775">
              <a:lnSpc>
                <a:spcPct val="100000"/>
              </a:lnSpc>
              <a:spcBef>
                <a:spcPts val="80"/>
              </a:spcBef>
            </a:pP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Options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clear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colour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stripes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Red/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Blue/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Green/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Yellow,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DEHP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free</a:t>
            </a:r>
            <a:endParaRPr lang="en-IN" sz="1800" dirty="0">
              <a:latin typeface="Tahoma"/>
              <a:cs typeface="Tahoma"/>
            </a:endParaRPr>
          </a:p>
          <a:p>
            <a:pPr marL="104775" marR="17780">
              <a:lnSpc>
                <a:spcPct val="100000"/>
              </a:lnSpc>
              <a:spcBef>
                <a:spcPts val="80"/>
              </a:spcBef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High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quality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Heart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Lung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packs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can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be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customized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individual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requirement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various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cardiac </a:t>
            </a:r>
            <a:r>
              <a:rPr lang="en-IN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surgical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procedures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Adult,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 err="1">
                <a:solidFill>
                  <a:srgbClr val="020303"/>
                </a:solidFill>
                <a:latin typeface="Tahoma"/>
                <a:cs typeface="Tahoma"/>
              </a:rPr>
              <a:t>Pediatric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Infant.</a:t>
            </a:r>
            <a:endParaRPr lang="en-IN" sz="1800" dirty="0">
              <a:latin typeface="Tahoma"/>
              <a:cs typeface="Tahoma"/>
            </a:endParaRPr>
          </a:p>
          <a:p>
            <a:pPr marL="104775" marR="1956435">
              <a:lnSpc>
                <a:spcPct val="100000"/>
              </a:lnSpc>
              <a:spcBef>
                <a:spcPts val="75"/>
              </a:spcBef>
            </a:pP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Options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components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include: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Gas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line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filter,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filter, </a:t>
            </a:r>
            <a:r>
              <a:rPr lang="en-IN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SpO</a:t>
            </a:r>
            <a:r>
              <a:rPr lang="en-IN" sz="1600" baseline="-35353" dirty="0">
                <a:solidFill>
                  <a:srgbClr val="020303"/>
                </a:solidFill>
                <a:latin typeface="Tahoma"/>
                <a:cs typeface="Tahoma"/>
              </a:rPr>
              <a:t>2</a:t>
            </a:r>
            <a:r>
              <a:rPr lang="en-IN" sz="1600" spc="112" baseline="-35353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moni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oring,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9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ubing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ganizer,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Suc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k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er,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95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ents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0F11C-0A58-40D8-9426-6EC9A642EFEA}"/>
              </a:ext>
            </a:extLst>
          </p:cNvPr>
          <p:cNvSpPr txBox="1"/>
          <p:nvPr/>
        </p:nvSpPr>
        <p:spPr>
          <a:xfrm>
            <a:off x="3289738" y="2076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>
              <a:lnSpc>
                <a:spcPct val="100000"/>
              </a:lnSpc>
              <a:spcBef>
                <a:spcPts val="825"/>
              </a:spcBef>
            </a:pPr>
            <a:r>
              <a:rPr lang="en-US" sz="1800" spc="15" dirty="0">
                <a:solidFill>
                  <a:srgbClr val="402666"/>
                </a:solidFill>
                <a:latin typeface="Tahoma"/>
                <a:cs typeface="Tahoma"/>
              </a:rPr>
              <a:t>HEART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40" dirty="0">
                <a:solidFill>
                  <a:srgbClr val="402666"/>
                </a:solidFill>
                <a:latin typeface="Tahoma"/>
                <a:cs typeface="Tahoma"/>
              </a:rPr>
              <a:t>LUNG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35" dirty="0">
                <a:solidFill>
                  <a:srgbClr val="402666"/>
                </a:solidFill>
                <a:latin typeface="Tahoma"/>
                <a:cs typeface="Tahoma"/>
              </a:rPr>
              <a:t>PACK/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402666"/>
                </a:solidFill>
                <a:latin typeface="Tahoma"/>
                <a:cs typeface="Tahoma"/>
              </a:rPr>
              <a:t>HEART</a:t>
            </a:r>
            <a:r>
              <a:rPr lang="en-US" sz="1800" spc="-75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40" dirty="0">
                <a:solidFill>
                  <a:srgbClr val="402666"/>
                </a:solidFill>
                <a:latin typeface="Tahoma"/>
                <a:cs typeface="Tahoma"/>
              </a:rPr>
              <a:t>LUNG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55" dirty="0">
                <a:solidFill>
                  <a:srgbClr val="402666"/>
                </a:solidFill>
                <a:latin typeface="Tahoma"/>
                <a:cs typeface="Tahoma"/>
              </a:rPr>
              <a:t>PACK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402666"/>
                </a:solidFill>
                <a:latin typeface="Tahoma"/>
                <a:cs typeface="Tahoma"/>
              </a:rPr>
              <a:t>WITH</a:t>
            </a:r>
            <a:r>
              <a:rPr lang="en-US" sz="1800" spc="-75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402666"/>
                </a:solidFill>
                <a:latin typeface="Tahoma"/>
                <a:cs typeface="Tahoma"/>
              </a:rPr>
              <a:t>COATED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402666"/>
                </a:solidFill>
                <a:latin typeface="Tahoma"/>
                <a:cs typeface="Tahoma"/>
              </a:rPr>
              <a:t>TUBING</a:t>
            </a:r>
            <a:endParaRPr lang="en-US" sz="1800" dirty="0">
              <a:latin typeface="Tahoma"/>
              <a:cs typeface="Tahom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3FFC8-B4FF-4568-A8CF-BB6750472004}"/>
              </a:ext>
            </a:extLst>
          </p:cNvPr>
          <p:cNvSpPr txBox="1"/>
          <p:nvPr/>
        </p:nvSpPr>
        <p:spPr>
          <a:xfrm>
            <a:off x="672662" y="4110183"/>
            <a:ext cx="6096000" cy="101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57555">
              <a:lnSpc>
                <a:spcPts val="1400"/>
              </a:lnSpc>
              <a:spcBef>
                <a:spcPts val="20"/>
              </a:spcBef>
            </a:pP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HLP-1017 </a:t>
            </a:r>
            <a:r>
              <a:rPr lang="en-US" sz="1800" spc="12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:</a:t>
            </a:r>
            <a:r>
              <a:rPr lang="en-US" sz="1800" spc="4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Standard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Std.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70" dirty="0">
                <a:solidFill>
                  <a:srgbClr val="020303"/>
                </a:solidFill>
                <a:latin typeface="Tahoma"/>
                <a:cs typeface="Tahoma"/>
              </a:rPr>
              <a:t>P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ack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Ar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erial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Fil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ter</a:t>
            </a:r>
            <a:endParaRPr lang="en-US" sz="1800" dirty="0">
              <a:latin typeface="Tahoma"/>
              <a:cs typeface="Tahoma"/>
            </a:endParaRPr>
          </a:p>
          <a:p>
            <a:pPr marL="12700" marR="260985">
              <a:lnSpc>
                <a:spcPct val="100000"/>
              </a:lnSpc>
              <a:spcBef>
                <a:spcPts val="30"/>
              </a:spcBef>
            </a:pP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Con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act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non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obliga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tory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d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awings/ 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quotes/samples.</a:t>
            </a:r>
            <a:endParaRPr lang="en-US" sz="18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75"/>
              </a:spcBef>
            </a:pP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Additional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components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can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be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added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per </a:t>
            </a:r>
            <a:r>
              <a:rPr lang="en-US" sz="1800" spc="-33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requirements.</a:t>
            </a:r>
            <a:endParaRPr lang="en-US" sz="1800" dirty="0">
              <a:latin typeface="Tahoma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E4A1BE-2A74-4764-A9B9-0AC6E399E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00" y="2003794"/>
            <a:ext cx="3456851" cy="31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EF9A9-33A0-451C-A6ED-D50F586C3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35" y="641866"/>
            <a:ext cx="9233338" cy="1568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A9AAB7-63A0-417B-BB5F-74234A43847B}"/>
              </a:ext>
            </a:extLst>
          </p:cNvPr>
          <p:cNvSpPr txBox="1"/>
          <p:nvPr/>
        </p:nvSpPr>
        <p:spPr>
          <a:xfrm>
            <a:off x="3710151" y="272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85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PEDIATRIC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402666"/>
                </a:solidFill>
                <a:latin typeface="Tahoma"/>
                <a:cs typeface="Tahoma"/>
              </a:rPr>
              <a:t>ONE-PIECE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7C524-D41F-4F29-A806-65BC1B1F6AE5}"/>
              </a:ext>
            </a:extLst>
          </p:cNvPr>
          <p:cNvSpPr txBox="1"/>
          <p:nvPr/>
        </p:nvSpPr>
        <p:spPr>
          <a:xfrm>
            <a:off x="914400" y="2210580"/>
            <a:ext cx="1036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805"/>
              </a:spcBef>
            </a:pP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These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feature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beveled,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thin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wall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tips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elongated, 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one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piece,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kink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resistance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wire reinforce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bodies.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This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construction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allows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higher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flow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rates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minimal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pressure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differential.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An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introducer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along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depth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markings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permits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precise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positioning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cannula.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18B252-2BDF-46EF-88E1-3E810DCD0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67785"/>
              </p:ext>
            </p:extLst>
          </p:nvPr>
        </p:nvGraphicFramePr>
        <p:xfrm>
          <a:off x="2645409" y="3724091"/>
          <a:ext cx="6645735" cy="2624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851">
                  <a:extLst>
                    <a:ext uri="{9D8B030D-6E8A-4147-A177-3AD203B41FA5}">
                      <a16:colId xmlns:a16="http://schemas.microsoft.com/office/drawing/2014/main" val="2428452885"/>
                    </a:ext>
                  </a:extLst>
                </a:gridCol>
                <a:gridCol w="2467997">
                  <a:extLst>
                    <a:ext uri="{9D8B030D-6E8A-4147-A177-3AD203B41FA5}">
                      <a16:colId xmlns:a16="http://schemas.microsoft.com/office/drawing/2014/main" val="776166324"/>
                    </a:ext>
                  </a:extLst>
                </a:gridCol>
                <a:gridCol w="1940887">
                  <a:extLst>
                    <a:ext uri="{9D8B030D-6E8A-4147-A177-3AD203B41FA5}">
                      <a16:colId xmlns:a16="http://schemas.microsoft.com/office/drawing/2014/main" val="583669124"/>
                    </a:ext>
                  </a:extLst>
                </a:gridCol>
              </a:tblGrid>
              <a:tr h="618145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Non-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2203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PAC-08V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C-08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054332"/>
                  </a:ext>
                </a:extLst>
              </a:tr>
              <a:tr h="334348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PAC-10V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PAC-10NV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479894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PAC-12V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PAC-12NV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323616"/>
                  </a:ext>
                </a:extLst>
              </a:tr>
              <a:tr h="334348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PAC-14V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PAC-14NV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37361"/>
                  </a:ext>
                </a:extLst>
              </a:tr>
              <a:tr h="334348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PAC-16V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PAC-16NV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27122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PAC-18V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PAC-18NV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909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16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ACFA3A-C5E5-4664-8BA8-7F95FFB22280}"/>
              </a:ext>
            </a:extLst>
          </p:cNvPr>
          <p:cNvSpPr txBox="1"/>
          <p:nvPr/>
        </p:nvSpPr>
        <p:spPr>
          <a:xfrm>
            <a:off x="4708634" y="209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40" dirty="0">
                <a:solidFill>
                  <a:srgbClr val="402666"/>
                </a:solidFill>
                <a:latin typeface="Tahoma"/>
                <a:cs typeface="Tahoma"/>
              </a:rPr>
              <a:t>VENOUS</a:t>
            </a:r>
            <a:r>
              <a:rPr lang="en-IN" sz="1800" spc="-65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80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7E762-AE2E-4BAF-ACCB-452C8C7BBEEB}"/>
              </a:ext>
            </a:extLst>
          </p:cNvPr>
          <p:cNvSpPr txBox="1"/>
          <p:nvPr/>
        </p:nvSpPr>
        <p:spPr>
          <a:xfrm>
            <a:off x="4235669" y="6614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Sing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age,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wi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ein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wall</a:t>
            </a:r>
            <a:endParaRPr lang="en-IN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EA083B-0844-4BBD-A563-9166B6F8F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16072"/>
              </p:ext>
            </p:extLst>
          </p:nvPr>
        </p:nvGraphicFramePr>
        <p:xfrm>
          <a:off x="493986" y="3355613"/>
          <a:ext cx="5055476" cy="3292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388">
                  <a:extLst>
                    <a:ext uri="{9D8B030D-6E8A-4147-A177-3AD203B41FA5}">
                      <a16:colId xmlns:a16="http://schemas.microsoft.com/office/drawing/2014/main" val="897582645"/>
                    </a:ext>
                  </a:extLst>
                </a:gridCol>
                <a:gridCol w="1797269">
                  <a:extLst>
                    <a:ext uri="{9D8B030D-6E8A-4147-A177-3AD203B41FA5}">
                      <a16:colId xmlns:a16="http://schemas.microsoft.com/office/drawing/2014/main" val="4189267630"/>
                    </a:ext>
                  </a:extLst>
                </a:gridCol>
                <a:gridCol w="1468819">
                  <a:extLst>
                    <a:ext uri="{9D8B030D-6E8A-4147-A177-3AD203B41FA5}">
                      <a16:colId xmlns:a16="http://schemas.microsoft.com/office/drawing/2014/main" val="3187851409"/>
                    </a:ext>
                  </a:extLst>
                </a:gridCol>
              </a:tblGrid>
              <a:tr h="776475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Round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5565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5565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758742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839538"/>
                  </a:ext>
                </a:extLst>
              </a:tr>
              <a:tr h="359475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400646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140986"/>
                  </a:ext>
                </a:extLst>
              </a:tr>
              <a:tr h="359475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943010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S22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239599"/>
                  </a:ext>
                </a:extLst>
              </a:tr>
              <a:tr h="359475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231108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297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905FDE-1156-4142-AB03-09A06E8A0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459268"/>
              </p:ext>
            </p:extLst>
          </p:nvPr>
        </p:nvGraphicFramePr>
        <p:xfrm>
          <a:off x="6306208" y="3382927"/>
          <a:ext cx="5391807" cy="3265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7269">
                  <a:extLst>
                    <a:ext uri="{9D8B030D-6E8A-4147-A177-3AD203B41FA5}">
                      <a16:colId xmlns:a16="http://schemas.microsoft.com/office/drawing/2014/main" val="1177216839"/>
                    </a:ext>
                  </a:extLst>
                </a:gridCol>
                <a:gridCol w="1797269">
                  <a:extLst>
                    <a:ext uri="{9D8B030D-6E8A-4147-A177-3AD203B41FA5}">
                      <a16:colId xmlns:a16="http://schemas.microsoft.com/office/drawing/2014/main" val="363359755"/>
                    </a:ext>
                  </a:extLst>
                </a:gridCol>
                <a:gridCol w="1797269">
                  <a:extLst>
                    <a:ext uri="{9D8B030D-6E8A-4147-A177-3AD203B41FA5}">
                      <a16:colId xmlns:a16="http://schemas.microsoft.com/office/drawing/2014/main" val="782480284"/>
                    </a:ext>
                  </a:extLst>
                </a:gridCol>
              </a:tblGrid>
              <a:tr h="870618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Round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6200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5565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673696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S28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574997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S30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626359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S32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714416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S34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225739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S36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909072"/>
                  </a:ext>
                </a:extLst>
              </a:tr>
              <a:tr h="399164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S38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6150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FF1BE55-7B99-4C2A-A4FA-3DDD30ACD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85" y="1129844"/>
            <a:ext cx="8210184" cy="800384"/>
          </a:xfrm>
          <a:prstGeom prst="rect">
            <a:avLst/>
          </a:prstGeom>
        </p:spPr>
      </p:pic>
      <p:pic>
        <p:nvPicPr>
          <p:cNvPr id="14" name="object 21">
            <a:extLst>
              <a:ext uri="{FF2B5EF4-FFF2-40B4-BE49-F238E27FC236}">
                <a16:creationId xmlns:a16="http://schemas.microsoft.com/office/drawing/2014/main" id="{DCC7BCC1-0ED6-4739-A6ED-585D6F8EBE0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5690" y="2280434"/>
            <a:ext cx="1042746" cy="726423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FDA9B78E-4DAA-40F2-8330-CCB8B9120E9E}"/>
              </a:ext>
            </a:extLst>
          </p:cNvPr>
          <p:cNvSpPr/>
          <p:nvPr/>
        </p:nvSpPr>
        <p:spPr>
          <a:xfrm>
            <a:off x="8865690" y="1930228"/>
            <a:ext cx="1204825" cy="1138696"/>
          </a:xfrm>
          <a:custGeom>
            <a:avLst/>
            <a:gdLst/>
            <a:ahLst/>
            <a:cxnLst/>
            <a:rect l="l" t="t" r="r" b="b"/>
            <a:pathLst>
              <a:path w="1043305" h="1043304">
                <a:moveTo>
                  <a:pt x="1042746" y="521373"/>
                </a:moveTo>
                <a:lnTo>
                  <a:pt x="1040615" y="568830"/>
                </a:lnTo>
                <a:lnTo>
                  <a:pt x="1034346" y="615094"/>
                </a:lnTo>
                <a:lnTo>
                  <a:pt x="1024122" y="659980"/>
                </a:lnTo>
                <a:lnTo>
                  <a:pt x="1010127" y="703304"/>
                </a:lnTo>
                <a:lnTo>
                  <a:pt x="992546" y="744881"/>
                </a:lnTo>
                <a:lnTo>
                  <a:pt x="971563" y="784529"/>
                </a:lnTo>
                <a:lnTo>
                  <a:pt x="947361" y="822062"/>
                </a:lnTo>
                <a:lnTo>
                  <a:pt x="920126" y="857297"/>
                </a:lnTo>
                <a:lnTo>
                  <a:pt x="890039" y="890050"/>
                </a:lnTo>
                <a:lnTo>
                  <a:pt x="857287" y="920137"/>
                </a:lnTo>
                <a:lnTo>
                  <a:pt x="822052" y="947373"/>
                </a:lnTo>
                <a:lnTo>
                  <a:pt x="784520" y="971575"/>
                </a:lnTo>
                <a:lnTo>
                  <a:pt x="744873" y="992559"/>
                </a:lnTo>
                <a:lnTo>
                  <a:pt x="703297" y="1010140"/>
                </a:lnTo>
                <a:lnTo>
                  <a:pt x="659974" y="1024134"/>
                </a:lnTo>
                <a:lnTo>
                  <a:pt x="615090" y="1034358"/>
                </a:lnTo>
                <a:lnTo>
                  <a:pt x="568828" y="1040628"/>
                </a:lnTo>
                <a:lnTo>
                  <a:pt x="521373" y="1042758"/>
                </a:lnTo>
                <a:lnTo>
                  <a:pt x="473915" y="1040628"/>
                </a:lnTo>
                <a:lnTo>
                  <a:pt x="427652" y="1034358"/>
                </a:lnTo>
                <a:lnTo>
                  <a:pt x="382766" y="1024134"/>
                </a:lnTo>
                <a:lnTo>
                  <a:pt x="339443" y="1010140"/>
                </a:lnTo>
                <a:lnTo>
                  <a:pt x="297866" y="992559"/>
                </a:lnTo>
                <a:lnTo>
                  <a:pt x="258220" y="971575"/>
                </a:lnTo>
                <a:lnTo>
                  <a:pt x="220687" y="947373"/>
                </a:lnTo>
                <a:lnTo>
                  <a:pt x="185453" y="920137"/>
                </a:lnTo>
                <a:lnTo>
                  <a:pt x="152701" y="890050"/>
                </a:lnTo>
                <a:lnTo>
                  <a:pt x="122616" y="857297"/>
                </a:lnTo>
                <a:lnTo>
                  <a:pt x="95380" y="822062"/>
                </a:lnTo>
                <a:lnTo>
                  <a:pt x="71179" y="784529"/>
                </a:lnTo>
                <a:lnTo>
                  <a:pt x="50197" y="744881"/>
                </a:lnTo>
                <a:lnTo>
                  <a:pt x="32616" y="703304"/>
                </a:lnTo>
                <a:lnTo>
                  <a:pt x="18623" y="659980"/>
                </a:lnTo>
                <a:lnTo>
                  <a:pt x="8399" y="615094"/>
                </a:lnTo>
                <a:lnTo>
                  <a:pt x="2130" y="568830"/>
                </a:lnTo>
                <a:lnTo>
                  <a:pt x="0" y="521373"/>
                </a:lnTo>
                <a:lnTo>
                  <a:pt x="2130" y="473917"/>
                </a:lnTo>
                <a:lnTo>
                  <a:pt x="8399" y="427655"/>
                </a:lnTo>
                <a:lnTo>
                  <a:pt x="18623" y="382771"/>
                </a:lnTo>
                <a:lnTo>
                  <a:pt x="32616" y="339448"/>
                </a:lnTo>
                <a:lnTo>
                  <a:pt x="50197" y="297872"/>
                </a:lnTo>
                <a:lnTo>
                  <a:pt x="71179" y="258225"/>
                </a:lnTo>
                <a:lnTo>
                  <a:pt x="95380" y="220693"/>
                </a:lnTo>
                <a:lnTo>
                  <a:pt x="122616" y="185458"/>
                </a:lnTo>
                <a:lnTo>
                  <a:pt x="152701" y="152706"/>
                </a:lnTo>
                <a:lnTo>
                  <a:pt x="185453" y="122620"/>
                </a:lnTo>
                <a:lnTo>
                  <a:pt x="220687" y="95384"/>
                </a:lnTo>
                <a:lnTo>
                  <a:pt x="258220" y="71182"/>
                </a:lnTo>
                <a:lnTo>
                  <a:pt x="297866" y="50199"/>
                </a:lnTo>
                <a:lnTo>
                  <a:pt x="339443" y="32618"/>
                </a:lnTo>
                <a:lnTo>
                  <a:pt x="382766" y="18623"/>
                </a:lnTo>
                <a:lnTo>
                  <a:pt x="427652" y="8399"/>
                </a:lnTo>
                <a:lnTo>
                  <a:pt x="473915" y="2130"/>
                </a:lnTo>
                <a:lnTo>
                  <a:pt x="521373" y="0"/>
                </a:lnTo>
                <a:lnTo>
                  <a:pt x="568828" y="2130"/>
                </a:lnTo>
                <a:lnTo>
                  <a:pt x="615090" y="8399"/>
                </a:lnTo>
                <a:lnTo>
                  <a:pt x="659974" y="18623"/>
                </a:lnTo>
                <a:lnTo>
                  <a:pt x="703297" y="32618"/>
                </a:lnTo>
                <a:lnTo>
                  <a:pt x="744873" y="50199"/>
                </a:lnTo>
                <a:lnTo>
                  <a:pt x="784520" y="71182"/>
                </a:lnTo>
                <a:lnTo>
                  <a:pt x="822052" y="95384"/>
                </a:lnTo>
                <a:lnTo>
                  <a:pt x="857287" y="122620"/>
                </a:lnTo>
                <a:lnTo>
                  <a:pt x="890039" y="152706"/>
                </a:lnTo>
                <a:lnTo>
                  <a:pt x="920126" y="185458"/>
                </a:lnTo>
                <a:lnTo>
                  <a:pt x="947361" y="220693"/>
                </a:lnTo>
                <a:lnTo>
                  <a:pt x="971563" y="258225"/>
                </a:lnTo>
                <a:lnTo>
                  <a:pt x="992546" y="297872"/>
                </a:lnTo>
                <a:lnTo>
                  <a:pt x="1010127" y="339448"/>
                </a:lnTo>
                <a:lnTo>
                  <a:pt x="1024122" y="382771"/>
                </a:lnTo>
                <a:lnTo>
                  <a:pt x="1034346" y="427655"/>
                </a:lnTo>
                <a:lnTo>
                  <a:pt x="1040615" y="473917"/>
                </a:lnTo>
                <a:lnTo>
                  <a:pt x="1042746" y="521373"/>
                </a:lnTo>
                <a:close/>
              </a:path>
            </a:pathLst>
          </a:custGeom>
          <a:ln w="12699">
            <a:solidFill>
              <a:srgbClr val="020303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2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C91AAC-A030-4998-9C7A-B425963EA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76232"/>
              </p:ext>
            </p:extLst>
          </p:nvPr>
        </p:nvGraphicFramePr>
        <p:xfrm>
          <a:off x="1237592" y="1334267"/>
          <a:ext cx="4017580" cy="3292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997">
                  <a:extLst>
                    <a:ext uri="{9D8B030D-6E8A-4147-A177-3AD203B41FA5}">
                      <a16:colId xmlns:a16="http://schemas.microsoft.com/office/drawing/2014/main" val="1959136517"/>
                    </a:ext>
                  </a:extLst>
                </a:gridCol>
                <a:gridCol w="1457583">
                  <a:extLst>
                    <a:ext uri="{9D8B030D-6E8A-4147-A177-3AD203B41FA5}">
                      <a16:colId xmlns:a16="http://schemas.microsoft.com/office/drawing/2014/main" val="1230533265"/>
                    </a:ext>
                  </a:extLst>
                </a:gridCol>
              </a:tblGrid>
              <a:tr h="684810">
                <a:tc>
                  <a:txBody>
                    <a:bodyPr/>
                    <a:lstStyle/>
                    <a:p>
                      <a:pPr marL="75565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Metal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5565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85"/>
                        </a:lnSpc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561250"/>
                  </a:ext>
                </a:extLst>
              </a:tr>
              <a:tr h="48612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484684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655823"/>
                  </a:ext>
                </a:extLst>
              </a:tr>
              <a:tr h="48612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S18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073354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341962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059570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430860"/>
                  </a:ext>
                </a:extLst>
              </a:tr>
              <a:tr h="327172">
                <a:tc>
                  <a:txBody>
                    <a:bodyPr/>
                    <a:lstStyle/>
                    <a:p>
                      <a:pPr marL="75565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3995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9313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96350A-FE69-4795-82BF-B1FA34571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108190"/>
              </p:ext>
            </p:extLst>
          </p:nvPr>
        </p:nvGraphicFramePr>
        <p:xfrm>
          <a:off x="6776545" y="1476156"/>
          <a:ext cx="4280338" cy="2714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7424">
                  <a:extLst>
                    <a:ext uri="{9D8B030D-6E8A-4147-A177-3AD203B41FA5}">
                      <a16:colId xmlns:a16="http://schemas.microsoft.com/office/drawing/2014/main" val="2536627515"/>
                    </a:ext>
                  </a:extLst>
                </a:gridCol>
                <a:gridCol w="1372914">
                  <a:extLst>
                    <a:ext uri="{9D8B030D-6E8A-4147-A177-3AD203B41FA5}">
                      <a16:colId xmlns:a16="http://schemas.microsoft.com/office/drawing/2014/main" val="702588354"/>
                    </a:ext>
                  </a:extLst>
                </a:gridCol>
              </a:tblGrid>
              <a:tr h="702138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Metal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76200" algn="ctr">
                        <a:lnSpc>
                          <a:spcPts val="118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44873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182353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383955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715004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979397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686309"/>
                  </a:ext>
                </a:extLst>
              </a:tr>
              <a:tr h="335451"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MT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65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98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73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0EA4A-E3E4-45B1-9164-888532D72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219982"/>
            <a:ext cx="2612844" cy="3433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7B355-C105-4866-842E-0C1D073A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68" y="219982"/>
            <a:ext cx="4865264" cy="2411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2C8CE6-A9CB-4CDF-8B14-2AE2928116D4}"/>
              </a:ext>
            </a:extLst>
          </p:cNvPr>
          <p:cNvSpPr txBox="1"/>
          <p:nvPr/>
        </p:nvSpPr>
        <p:spPr>
          <a:xfrm>
            <a:off x="4729655" y="2199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">
              <a:lnSpc>
                <a:spcPct val="100000"/>
              </a:lnSpc>
            </a:pP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L</a:t>
            </a:r>
            <a:r>
              <a:rPr lang="en-IN" sz="1800" spc="65" dirty="0">
                <a:solidFill>
                  <a:srgbClr val="402666"/>
                </a:solidFill>
                <a:latin typeface="Tahoma"/>
                <a:cs typeface="Tahoma"/>
              </a:rPr>
              <a:t>U</a:t>
            </a:r>
            <a:r>
              <a:rPr lang="en-IN" sz="1800" spc="25" dirty="0">
                <a:solidFill>
                  <a:srgbClr val="402666"/>
                </a:solidFill>
                <a:latin typeface="Tahoma"/>
                <a:cs typeface="Tahoma"/>
              </a:rPr>
              <a:t>NG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402666"/>
                </a:solidFill>
                <a:latin typeface="Tahoma"/>
                <a:cs typeface="Tahoma"/>
              </a:rPr>
              <a:t>EXERCISER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10574A57-4F95-4C80-A4D5-E6BDFAEFCA0D}"/>
              </a:ext>
            </a:extLst>
          </p:cNvPr>
          <p:cNvSpPr txBox="1"/>
          <p:nvPr/>
        </p:nvSpPr>
        <p:spPr>
          <a:xfrm>
            <a:off x="3252951" y="2799146"/>
            <a:ext cx="8140262" cy="393453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9865" indent="-177800">
              <a:lnSpc>
                <a:spcPct val="100000"/>
              </a:lnSpc>
              <a:spcBef>
                <a:spcPts val="300"/>
              </a:spcBef>
              <a:buChar char="•"/>
              <a:tabLst>
                <a:tab pos="190500" algn="l"/>
              </a:tabLst>
            </a:pPr>
            <a:r>
              <a:rPr spc="-65" dirty="0">
                <a:solidFill>
                  <a:srgbClr val="020303"/>
                </a:solidFill>
                <a:latin typeface="Tahoma"/>
                <a:cs typeface="Tahoma"/>
              </a:rPr>
              <a:t>Innovative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system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20303"/>
                </a:solidFill>
                <a:latin typeface="Tahoma"/>
                <a:cs typeface="Tahoma"/>
              </a:rPr>
              <a:t>exercise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respiration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through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inspiration.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Specially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designed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3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stage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chambers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provide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more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efficient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20303"/>
                </a:solidFill>
                <a:latin typeface="Tahoma"/>
                <a:cs typeface="Tahoma"/>
              </a:rPr>
              <a:t>exercise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patient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step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up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basis.</a:t>
            </a:r>
            <a:endParaRPr dirty="0">
              <a:latin typeface="Tahoma"/>
              <a:cs typeface="Tahoma"/>
            </a:endParaRPr>
          </a:p>
          <a:p>
            <a:pPr marL="190500" marR="1599565" indent="-178435">
              <a:lnSpc>
                <a:spcPct val="116700"/>
              </a:lnSpc>
              <a:buChar char="•"/>
              <a:tabLst>
                <a:tab pos="191135" algn="l"/>
              </a:tabLst>
            </a:pP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Device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composed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base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central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part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divided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into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20303"/>
                </a:solidFill>
                <a:latin typeface="Tahoma"/>
                <a:cs typeface="Tahoma"/>
              </a:rPr>
              <a:t>three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chambers </a:t>
            </a:r>
            <a:r>
              <a:rPr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containing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three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020303"/>
                </a:solidFill>
                <a:latin typeface="Tahoma"/>
                <a:cs typeface="Tahoma"/>
              </a:rPr>
              <a:t>small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spheres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20303"/>
                </a:solidFill>
                <a:latin typeface="Tahoma"/>
                <a:cs typeface="Tahoma"/>
              </a:rPr>
              <a:t>different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020303"/>
                </a:solidFill>
                <a:latin typeface="Tahoma"/>
                <a:cs typeface="Tahoma"/>
              </a:rPr>
              <a:t>size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colour.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Three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spheres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20303"/>
                </a:solidFill>
                <a:latin typeface="Tahoma"/>
                <a:cs typeface="Tahoma"/>
              </a:rPr>
              <a:t>rise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proportionately</a:t>
            </a:r>
            <a:r>
              <a:rPr spc="-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inspiration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exerted.</a:t>
            </a:r>
            <a:endParaRPr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20303"/>
              </a:buClr>
              <a:buFont typeface="Tahoma"/>
              <a:buChar char="•"/>
            </a:pPr>
            <a:endParaRPr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pc="-30" dirty="0">
                <a:solidFill>
                  <a:srgbClr val="020303"/>
                </a:solidFill>
                <a:latin typeface="Tahoma"/>
                <a:cs typeface="Tahoma"/>
              </a:rPr>
              <a:t>nit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020303"/>
                </a:solidFill>
                <a:latin typeface="Tahoma"/>
                <a:cs typeface="Tahoma"/>
              </a:rPr>
              <a:t>Consi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spc="-20" dirty="0">
                <a:solidFill>
                  <a:srgbClr val="020303"/>
                </a:solidFill>
                <a:latin typeface="Tahoma"/>
                <a:cs typeface="Tahoma"/>
              </a:rPr>
              <a:t>ts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14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spc="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anspa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ent</a:t>
            </a:r>
            <a:r>
              <a:rPr spc="-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20303"/>
                </a:solidFill>
                <a:latin typeface="Tahoma"/>
                <a:cs typeface="Tahoma"/>
              </a:rPr>
              <a:t>main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75" dirty="0">
                <a:solidFill>
                  <a:srgbClr val="020303"/>
                </a:solidFill>
                <a:latin typeface="Tahoma"/>
                <a:cs typeface="Tahoma"/>
              </a:rPr>
              <a:t>bod</a:t>
            </a:r>
            <a:r>
              <a:rPr spc="-135" dirty="0">
                <a:solidFill>
                  <a:srgbClr val="020303"/>
                </a:solidFill>
                <a:latin typeface="Tahoma"/>
                <a:cs typeface="Tahoma"/>
              </a:rPr>
              <a:t>y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.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25" dirty="0">
                <a:solidFill>
                  <a:srgbClr val="020303"/>
                </a:solidFill>
                <a:latin typeface="Tahoma"/>
                <a:cs typeface="Tahoma"/>
              </a:rPr>
              <a:t>Base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15" dirty="0">
                <a:solidFill>
                  <a:srgbClr val="020303"/>
                </a:solidFill>
                <a:latin typeface="Tahoma"/>
                <a:cs typeface="Tahoma"/>
              </a:rPr>
              <a:t>Small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spheres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Orange,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020303"/>
                </a:solidFill>
                <a:latin typeface="Tahoma"/>
                <a:cs typeface="Tahoma"/>
              </a:rPr>
              <a:t>Purple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6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Green</a:t>
            </a:r>
            <a:r>
              <a:rPr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colour.</a:t>
            </a:r>
            <a:endParaRPr dirty="0">
              <a:latin typeface="Tahoma"/>
              <a:cs typeface="Tahoma"/>
            </a:endParaRPr>
          </a:p>
          <a:p>
            <a:pPr marL="190500" indent="-178435">
              <a:lnSpc>
                <a:spcPct val="100000"/>
              </a:lnSpc>
              <a:spcBef>
                <a:spcPts val="200"/>
              </a:spcBef>
              <a:buChar char="•"/>
              <a:tabLst>
                <a:tab pos="191135" algn="l"/>
              </a:tabLst>
            </a:pP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Connecting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tube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mouth</a:t>
            </a:r>
            <a:r>
              <a:rPr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20303"/>
                </a:solidFill>
                <a:latin typeface="Tahoma"/>
                <a:cs typeface="Tahoma"/>
              </a:rPr>
              <a:t>pie</a:t>
            </a:r>
            <a:r>
              <a:rPr spc="-5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pc="-55" dirty="0">
                <a:solidFill>
                  <a:srgbClr val="020303"/>
                </a:solidFill>
                <a:latin typeface="Tahoma"/>
                <a:cs typeface="Tahoma"/>
              </a:rPr>
              <a:t>e.</a:t>
            </a:r>
            <a:endParaRPr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1681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16971-9EDB-4986-86F4-30075B6B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5" y="3606680"/>
            <a:ext cx="5581557" cy="761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82E84-1B00-482F-A31F-75C97239617E}"/>
              </a:ext>
            </a:extLst>
          </p:cNvPr>
          <p:cNvSpPr txBox="1"/>
          <p:nvPr/>
        </p:nvSpPr>
        <p:spPr>
          <a:xfrm>
            <a:off x="4529959" y="1464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-45" dirty="0">
                <a:solidFill>
                  <a:srgbClr val="402666"/>
                </a:solidFill>
                <a:latin typeface="Tahoma"/>
                <a:cs typeface="Tahoma"/>
              </a:rPr>
              <a:t>RIGID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SUCTION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30" dirty="0">
                <a:solidFill>
                  <a:srgbClr val="402666"/>
                </a:solidFill>
                <a:latin typeface="Tahoma"/>
                <a:cs typeface="Tahoma"/>
              </a:rPr>
              <a:t>TUBES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21394-BCB6-40DA-9C56-0FFFBB995BA0}"/>
              </a:ext>
            </a:extLst>
          </p:cNvPr>
          <p:cNvSpPr txBox="1"/>
          <p:nvPr/>
        </p:nvSpPr>
        <p:spPr>
          <a:xfrm>
            <a:off x="483475" y="696936"/>
            <a:ext cx="4561491" cy="179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SUCKER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ADULT</a:t>
            </a:r>
            <a:endParaRPr lang="en-US" sz="1800" dirty="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These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suction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tubes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feature a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comfortable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hand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grip.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The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tip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 shaft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made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from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rigid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stainless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steel.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Macro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Sucker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has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a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fluted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pool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maximize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suction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minimize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tissue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trauma.</a:t>
            </a:r>
            <a:endParaRPr lang="en-US" sz="1800" dirty="0">
              <a:latin typeface="Tahoma"/>
              <a:cs typeface="Tahom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786ADE-0AC9-4F4A-BEE2-DE522B443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8" y="3652991"/>
            <a:ext cx="5039711" cy="668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53051-86DF-4999-80A3-492DCDE4EF57}"/>
              </a:ext>
            </a:extLst>
          </p:cNvPr>
          <p:cNvSpPr txBox="1"/>
          <p:nvPr/>
        </p:nvSpPr>
        <p:spPr>
          <a:xfrm>
            <a:off x="6999888" y="733838"/>
            <a:ext cx="6169573" cy="189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SUCKER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PEDIATRIC</a:t>
            </a:r>
            <a:endParaRPr lang="en-US" sz="1800" dirty="0">
              <a:latin typeface="Tahoma"/>
              <a:cs typeface="Tahoma"/>
            </a:endParaRPr>
          </a:p>
          <a:p>
            <a:pPr marL="12700" marR="2305050">
              <a:lnSpc>
                <a:spcPct val="100000"/>
              </a:lnSpc>
              <a:spcBef>
                <a:spcPts val="850"/>
              </a:spcBef>
            </a:pP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Sucker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Pediatric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has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soft,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vented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designed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clear </a:t>
            </a:r>
            <a:r>
              <a:rPr lang="en-US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blood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from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anastomotic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site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gentle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suction.</a:t>
            </a:r>
            <a:endParaRPr lang="en-US" sz="1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1800" dirty="0">
              <a:latin typeface="Tahoma"/>
              <a:cs typeface="Tahom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6E6FB-0908-4C47-A35B-173336450032}"/>
              </a:ext>
            </a:extLst>
          </p:cNvPr>
          <p:cNvSpPr txBox="1"/>
          <p:nvPr/>
        </p:nvSpPr>
        <p:spPr>
          <a:xfrm>
            <a:off x="993228" y="5051270"/>
            <a:ext cx="10105695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-5" dirty="0">
                <a:solidFill>
                  <a:srgbClr val="020303"/>
                </a:solidFill>
                <a:latin typeface="Tahoma"/>
                <a:cs typeface="Tahoma"/>
              </a:rPr>
              <a:t>Impor</a:t>
            </a:r>
            <a:r>
              <a:rPr lang="en-US" sz="12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ant</a:t>
            </a:r>
            <a:r>
              <a:rPr lang="en-US" sz="12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Sa</a:t>
            </a:r>
            <a:r>
              <a:rPr lang="en-US" sz="1200" spc="-15" dirty="0">
                <a:solidFill>
                  <a:srgbClr val="020303"/>
                </a:solidFill>
                <a:latin typeface="Tahoma"/>
                <a:cs typeface="Tahoma"/>
              </a:rPr>
              <a:t>fety</a:t>
            </a:r>
            <a:r>
              <a:rPr lang="en-US" sz="12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30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US" sz="1200" spc="-40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sz="1200" spc="10" dirty="0">
                <a:solidFill>
                  <a:srgbClr val="020303"/>
                </a:solidFill>
                <a:latin typeface="Tahoma"/>
                <a:cs typeface="Tahoma"/>
              </a:rPr>
              <a:t>ormation</a:t>
            </a:r>
            <a:endParaRPr lang="en-US" sz="12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</a:pPr>
            <a:r>
              <a:rPr lang="en-US" sz="1200" spc="10" dirty="0">
                <a:solidFill>
                  <a:srgbClr val="020303"/>
                </a:solidFill>
                <a:latin typeface="Tahoma"/>
                <a:cs typeface="Tahoma"/>
              </a:rPr>
              <a:t>Care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caution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10" dirty="0">
                <a:solidFill>
                  <a:srgbClr val="020303"/>
                </a:solidFill>
                <a:latin typeface="Tahoma"/>
                <a:cs typeface="Tahoma"/>
              </a:rPr>
              <a:t>should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5" dirty="0">
                <a:solidFill>
                  <a:srgbClr val="020303"/>
                </a:solidFill>
                <a:latin typeface="Tahoma"/>
                <a:cs typeface="Tahoma"/>
              </a:rPr>
              <a:t>be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taken </a:t>
            </a:r>
            <a:r>
              <a:rPr lang="en-US" sz="12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10" dirty="0">
                <a:solidFill>
                  <a:srgbClr val="020303"/>
                </a:solidFill>
                <a:latin typeface="Tahoma"/>
                <a:cs typeface="Tahoma"/>
              </a:rPr>
              <a:t>avoid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damage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15" dirty="0">
                <a:solidFill>
                  <a:srgbClr val="020303"/>
                </a:solidFill>
                <a:latin typeface="Tahoma"/>
                <a:cs typeface="Tahoma"/>
              </a:rPr>
              <a:t>vessels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cardiac </a:t>
            </a:r>
            <a:r>
              <a:rPr lang="en-US" sz="1200" spc="10" dirty="0">
                <a:solidFill>
                  <a:srgbClr val="020303"/>
                </a:solidFill>
                <a:latin typeface="Tahoma"/>
                <a:cs typeface="Tahoma"/>
              </a:rPr>
              <a:t>tissue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10" dirty="0">
                <a:solidFill>
                  <a:srgbClr val="020303"/>
                </a:solidFill>
                <a:latin typeface="Tahoma"/>
                <a:cs typeface="Tahoma"/>
              </a:rPr>
              <a:t>during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cannulation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15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 other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spc="5" dirty="0">
                <a:solidFill>
                  <a:srgbClr val="020303"/>
                </a:solidFill>
                <a:latin typeface="Tahoma"/>
                <a:cs typeface="Tahoma"/>
              </a:rPr>
              <a:t>cardiac surgery </a:t>
            </a:r>
            <a:r>
              <a:rPr lang="en-US" sz="1200" spc="-23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200" dirty="0">
                <a:solidFill>
                  <a:srgbClr val="020303"/>
                </a:solidFill>
                <a:latin typeface="Tahoma"/>
                <a:cs typeface="Tahoma"/>
              </a:rPr>
              <a:t>procedures.</a:t>
            </a:r>
            <a:endParaRPr lang="en-US" sz="1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6599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0F3E57-03C3-45FB-B279-B76E22F9879A}"/>
              </a:ext>
            </a:extLst>
          </p:cNvPr>
          <p:cNvSpPr txBox="1"/>
          <p:nvPr/>
        </p:nvSpPr>
        <p:spPr>
          <a:xfrm>
            <a:off x="4708635" y="2304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algn="just">
              <a:lnSpc>
                <a:spcPct val="100000"/>
              </a:lnSpc>
              <a:spcBef>
                <a:spcPts val="745"/>
              </a:spcBef>
            </a:pP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endParaRPr lang="en-IN" sz="1800" dirty="0">
              <a:latin typeface="Tahoma"/>
              <a:cs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1FA0C-BA2D-4308-83C9-C825EFB7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8" y="686737"/>
            <a:ext cx="7746124" cy="8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2E1468-966F-4A12-BAB6-1BEA90188408}"/>
              </a:ext>
            </a:extLst>
          </p:cNvPr>
          <p:cNvSpPr txBox="1"/>
          <p:nvPr/>
        </p:nvSpPr>
        <p:spPr>
          <a:xfrm>
            <a:off x="783021" y="1926170"/>
            <a:ext cx="10962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540"/>
              </a:spcBef>
            </a:pP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One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Piece 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body,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Straight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Curved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tip,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available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 connector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acceptance,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vented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connector</a:t>
            </a:r>
            <a:r>
              <a:rPr lang="en-US" sz="1800" spc="22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non-vented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connector.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An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adjustable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fixed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depth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ring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together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depth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line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precise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position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all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cannula.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314CCD0-8FB2-486E-908C-CC8407519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359732"/>
              </p:ext>
            </p:extLst>
          </p:nvPr>
        </p:nvGraphicFramePr>
        <p:xfrm>
          <a:off x="922282" y="3519203"/>
          <a:ext cx="5299842" cy="25462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6614">
                  <a:extLst>
                    <a:ext uri="{9D8B030D-6E8A-4147-A177-3AD203B41FA5}">
                      <a16:colId xmlns:a16="http://schemas.microsoft.com/office/drawing/2014/main" val="16865769"/>
                    </a:ext>
                  </a:extLst>
                </a:gridCol>
                <a:gridCol w="1766614">
                  <a:extLst>
                    <a:ext uri="{9D8B030D-6E8A-4147-A177-3AD203B41FA5}">
                      <a16:colId xmlns:a16="http://schemas.microsoft.com/office/drawing/2014/main" val="155584256"/>
                    </a:ext>
                  </a:extLst>
                </a:gridCol>
                <a:gridCol w="1766614">
                  <a:extLst>
                    <a:ext uri="{9D8B030D-6E8A-4147-A177-3AD203B41FA5}">
                      <a16:colId xmlns:a16="http://schemas.microsoft.com/office/drawing/2014/main" val="239041468"/>
                    </a:ext>
                  </a:extLst>
                </a:gridCol>
              </a:tblGrid>
              <a:tr h="330937">
                <a:tc gridSpan="3">
                  <a:txBody>
                    <a:bodyPr/>
                    <a:lstStyle/>
                    <a:p>
                      <a:pPr marL="82423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ediatric-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ength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61738574"/>
                  </a:ext>
                </a:extLst>
              </a:tr>
              <a:tr h="532674">
                <a:tc>
                  <a:txBody>
                    <a:bodyPr/>
                    <a:lstStyle/>
                    <a:p>
                      <a:pPr marL="76200" marR="264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aight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 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20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31115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Cur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 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20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140364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PAC-C10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18468"/>
                  </a:ext>
                </a:extLst>
              </a:tr>
              <a:tr h="330912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PAC-S12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PAC-C12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651566"/>
                  </a:ext>
                </a:extLst>
              </a:tr>
              <a:tr h="330912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PAC-S14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PAC-C14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174096"/>
                  </a:ext>
                </a:extLst>
              </a:tr>
              <a:tr h="330937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PAC-C16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82404"/>
                  </a:ext>
                </a:extLst>
              </a:tr>
              <a:tr h="330912"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PAC-C18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185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19903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C37B09-2908-4222-AF23-56F87E141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59759"/>
              </p:ext>
            </p:extLst>
          </p:nvPr>
        </p:nvGraphicFramePr>
        <p:xfrm>
          <a:off x="7480737" y="3519203"/>
          <a:ext cx="3901967" cy="18624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7247">
                  <a:extLst>
                    <a:ext uri="{9D8B030D-6E8A-4147-A177-3AD203B41FA5}">
                      <a16:colId xmlns:a16="http://schemas.microsoft.com/office/drawing/2014/main" val="1269652939"/>
                    </a:ext>
                  </a:extLst>
                </a:gridCol>
                <a:gridCol w="1337247">
                  <a:extLst>
                    <a:ext uri="{9D8B030D-6E8A-4147-A177-3AD203B41FA5}">
                      <a16:colId xmlns:a16="http://schemas.microsoft.com/office/drawing/2014/main" val="3856739809"/>
                    </a:ext>
                  </a:extLst>
                </a:gridCol>
                <a:gridCol w="1227473">
                  <a:extLst>
                    <a:ext uri="{9D8B030D-6E8A-4147-A177-3AD203B41FA5}">
                      <a16:colId xmlns:a16="http://schemas.microsoft.com/office/drawing/2014/main" val="1115153114"/>
                    </a:ext>
                  </a:extLst>
                </a:gridCol>
              </a:tblGrid>
              <a:tr h="378750">
                <a:tc gridSpan="3">
                  <a:txBody>
                    <a:bodyPr/>
                    <a:lstStyle/>
                    <a:p>
                      <a:pPr marL="89344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Adult-20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ength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0988397"/>
                  </a:ext>
                </a:extLst>
              </a:tr>
              <a:tr h="370921"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PAC-S20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PAC-C20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004430"/>
                  </a:ext>
                </a:extLst>
              </a:tr>
              <a:tr h="370921"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033539"/>
                  </a:ext>
                </a:extLst>
              </a:tr>
              <a:tr h="370921"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PAC-S24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PAC-C24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117432"/>
                  </a:ext>
                </a:extLst>
              </a:tr>
              <a:tr h="370921"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PAC-S26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PAC-C26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75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21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5FB558-2B96-44DD-9873-D1A80BF34532}"/>
              </a:ext>
            </a:extLst>
          </p:cNvPr>
          <p:cNvSpPr txBox="1"/>
          <p:nvPr/>
        </p:nvSpPr>
        <p:spPr>
          <a:xfrm>
            <a:off x="3268717" y="125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lang="en-US" sz="1800" spc="1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45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402666"/>
                </a:solidFill>
                <a:latin typeface="Tahoma"/>
                <a:cs typeface="Tahoma"/>
              </a:rPr>
              <a:t>WITH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402666"/>
                </a:solidFill>
                <a:latin typeface="Tahoma"/>
                <a:cs typeface="Tahoma"/>
              </a:rPr>
              <a:t>WIRE</a:t>
            </a:r>
            <a:r>
              <a:rPr lang="en-US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402666"/>
                </a:solidFill>
                <a:latin typeface="Tahoma"/>
                <a:cs typeface="Tahoma"/>
              </a:rPr>
              <a:t>REINFORCED</a:t>
            </a:r>
            <a:endParaRPr lang="en-US" sz="1800" dirty="0"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9EDFF-0A88-4367-B828-BC1D0B2ED55F}"/>
              </a:ext>
            </a:extLst>
          </p:cNvPr>
          <p:cNvSpPr txBox="1"/>
          <p:nvPr/>
        </p:nvSpPr>
        <p:spPr>
          <a:xfrm>
            <a:off x="872359" y="647176"/>
            <a:ext cx="10678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One</a:t>
            </a:r>
            <a:r>
              <a:rPr lang="en-US" sz="1800" spc="4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piece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wire</a:t>
            </a:r>
            <a:r>
              <a:rPr lang="en-US" sz="1800" spc="4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reinforced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body.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Straight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Curved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tip,</a:t>
            </a:r>
            <a:r>
              <a:rPr lang="en-US" sz="1800" spc="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available </a:t>
            </a:r>
            <a:r>
              <a:rPr lang="en-US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connector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acceptance,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vented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connector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non-vented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connector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7B275-251D-4181-B9F9-D5A4A546AC8A}"/>
              </a:ext>
            </a:extLst>
          </p:cNvPr>
          <p:cNvSpPr txBox="1"/>
          <p:nvPr/>
        </p:nvSpPr>
        <p:spPr>
          <a:xfrm>
            <a:off x="872358" y="1343459"/>
            <a:ext cx="7420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fixed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ring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depth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line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permits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precise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position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</a:t>
            </a:r>
            <a:endParaRPr lang="en-IN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3442F2-D79C-4279-AD77-D832577D8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28936"/>
              </p:ext>
            </p:extLst>
          </p:nvPr>
        </p:nvGraphicFramePr>
        <p:xfrm>
          <a:off x="733097" y="2067362"/>
          <a:ext cx="4826875" cy="26097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0976">
                  <a:extLst>
                    <a:ext uri="{9D8B030D-6E8A-4147-A177-3AD203B41FA5}">
                      <a16:colId xmlns:a16="http://schemas.microsoft.com/office/drawing/2014/main" val="264655191"/>
                    </a:ext>
                  </a:extLst>
                </a:gridCol>
                <a:gridCol w="1630497">
                  <a:extLst>
                    <a:ext uri="{9D8B030D-6E8A-4147-A177-3AD203B41FA5}">
                      <a16:colId xmlns:a16="http://schemas.microsoft.com/office/drawing/2014/main" val="575429435"/>
                    </a:ext>
                  </a:extLst>
                </a:gridCol>
                <a:gridCol w="1455402">
                  <a:extLst>
                    <a:ext uri="{9D8B030D-6E8A-4147-A177-3AD203B41FA5}">
                      <a16:colId xmlns:a16="http://schemas.microsoft.com/office/drawing/2014/main" val="3377249882"/>
                    </a:ext>
                  </a:extLst>
                </a:gridCol>
              </a:tblGrid>
              <a:tr h="581547">
                <a:tc gridSpan="3">
                  <a:txBody>
                    <a:bodyPr/>
                    <a:lstStyle/>
                    <a:p>
                      <a:pPr marL="99123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ediatric-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21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ength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232937"/>
                  </a:ext>
                </a:extLst>
              </a:tr>
              <a:tr h="865100">
                <a:tc>
                  <a:txBody>
                    <a:bodyPr/>
                    <a:lstStyle/>
                    <a:p>
                      <a:pPr marL="755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aight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Cur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ed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981734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C-S16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C-C16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16009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C-S18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C-C18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2553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6FD4C22-E665-45D1-A512-5DCD1BB2C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0749"/>
              </p:ext>
            </p:extLst>
          </p:nvPr>
        </p:nvGraphicFramePr>
        <p:xfrm>
          <a:off x="6358761" y="2067363"/>
          <a:ext cx="4553605" cy="2609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915">
                  <a:extLst>
                    <a:ext uri="{9D8B030D-6E8A-4147-A177-3AD203B41FA5}">
                      <a16:colId xmlns:a16="http://schemas.microsoft.com/office/drawing/2014/main" val="894080551"/>
                    </a:ext>
                  </a:extLst>
                </a:gridCol>
                <a:gridCol w="1771915">
                  <a:extLst>
                    <a:ext uri="{9D8B030D-6E8A-4147-A177-3AD203B41FA5}">
                      <a16:colId xmlns:a16="http://schemas.microsoft.com/office/drawing/2014/main" val="1088224878"/>
                    </a:ext>
                  </a:extLst>
                </a:gridCol>
                <a:gridCol w="1009775">
                  <a:extLst>
                    <a:ext uri="{9D8B030D-6E8A-4147-A177-3AD203B41FA5}">
                      <a16:colId xmlns:a16="http://schemas.microsoft.com/office/drawing/2014/main" val="1204386116"/>
                    </a:ext>
                  </a:extLst>
                </a:gridCol>
              </a:tblGrid>
              <a:tr h="646874">
                <a:tc gridSpan="3">
                  <a:txBody>
                    <a:bodyPr/>
                    <a:lstStyle/>
                    <a:p>
                      <a:pPr marL="73025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Adult-24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ength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65605795"/>
                  </a:ext>
                </a:extLst>
              </a:tr>
              <a:tr h="646874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C-S20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C-C20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15217"/>
                  </a:ext>
                </a:extLst>
              </a:tr>
              <a:tr h="669118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C-S22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C-C22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493024"/>
                  </a:ext>
                </a:extLst>
              </a:tr>
              <a:tr h="646874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C-S24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C-C24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57339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DF4A3CE-57BB-4081-A0E8-D292E381F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8" y="4986424"/>
            <a:ext cx="11037901" cy="12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7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909AC1-028E-4415-A2E0-84F23EB16CB7}"/>
              </a:ext>
            </a:extLst>
          </p:cNvPr>
          <p:cNvSpPr txBox="1"/>
          <p:nvPr/>
        </p:nvSpPr>
        <p:spPr>
          <a:xfrm>
            <a:off x="4761186" y="2199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VENOUS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71A4C-94E0-4D75-B99F-EEADBD5C2343}"/>
              </a:ext>
            </a:extLst>
          </p:cNvPr>
          <p:cNvSpPr txBox="1"/>
          <p:nvPr/>
        </p:nvSpPr>
        <p:spPr>
          <a:xfrm>
            <a:off x="4298731" y="7034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4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-100" dirty="0">
                <a:solidFill>
                  <a:srgbClr val="020303"/>
                </a:solidFill>
                <a:latin typeface="Tahoma"/>
                <a:cs typeface="Tahoma"/>
              </a:rPr>
              <a:t>w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age,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wi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ein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wall</a:t>
            </a:r>
            <a:endParaRPr lang="en-IN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4EF897-F550-4EFA-81B6-BCAE1769C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325771"/>
              </p:ext>
            </p:extLst>
          </p:nvPr>
        </p:nvGraphicFramePr>
        <p:xfrm>
          <a:off x="3171496" y="1186932"/>
          <a:ext cx="5331372" cy="1729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5686">
                  <a:extLst>
                    <a:ext uri="{9D8B030D-6E8A-4147-A177-3AD203B41FA5}">
                      <a16:colId xmlns:a16="http://schemas.microsoft.com/office/drawing/2014/main" val="1614860522"/>
                    </a:ext>
                  </a:extLst>
                </a:gridCol>
                <a:gridCol w="2665686">
                  <a:extLst>
                    <a:ext uri="{9D8B030D-6E8A-4147-A177-3AD203B41FA5}">
                      <a16:colId xmlns:a16="http://schemas.microsoft.com/office/drawing/2014/main" val="1078377653"/>
                    </a:ext>
                  </a:extLst>
                </a:gridCol>
              </a:tblGrid>
              <a:tr h="192011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778994"/>
                  </a:ext>
                </a:extLst>
              </a:tr>
              <a:tr h="192036">
                <a:tc gridSpan="2"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Normal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Body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6414463"/>
                  </a:ext>
                </a:extLst>
              </a:tr>
              <a:tr h="192024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C-TS32/40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32/40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997731"/>
                  </a:ext>
                </a:extLst>
              </a:tr>
              <a:tr h="192024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C-TS34/46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34/46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361922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C-TS36/46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36/46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599846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C-TS36/51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36/51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5865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DCE3045-BB36-4C82-A9DC-618A9A5C5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6" y="3299903"/>
            <a:ext cx="10394731" cy="8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E4A03D-A78C-404A-B9DB-ED8CFE5D01B8}"/>
              </a:ext>
            </a:extLst>
          </p:cNvPr>
          <p:cNvSpPr txBox="1"/>
          <p:nvPr/>
        </p:nvSpPr>
        <p:spPr>
          <a:xfrm>
            <a:off x="4046483" y="1358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rgbClr val="402666"/>
                </a:solidFill>
                <a:latin typeface="Tahoma"/>
                <a:cs typeface="Tahoma"/>
              </a:rPr>
              <a:t>CORONARY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402666"/>
                </a:solidFill>
                <a:latin typeface="Tahoma"/>
                <a:cs typeface="Tahoma"/>
              </a:rPr>
              <a:t>ARTERY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402666"/>
                </a:solidFill>
                <a:latin typeface="Tahoma"/>
                <a:cs typeface="Tahoma"/>
              </a:rPr>
              <a:t>OSTIAL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CANNULA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15475-1254-4084-87ED-05153B50B7BB}"/>
              </a:ext>
            </a:extLst>
          </p:cNvPr>
          <p:cNvSpPr txBox="1"/>
          <p:nvPr/>
        </p:nvSpPr>
        <p:spPr>
          <a:xfrm>
            <a:off x="2953407" y="668196"/>
            <a:ext cx="6453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These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feature flanged, radiopaque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basket </a:t>
            </a:r>
            <a:r>
              <a:rPr lang="en-US" sz="1800" spc="-30" dirty="0" err="1">
                <a:solidFill>
                  <a:srgbClr val="020303"/>
                </a:solidFill>
                <a:latin typeface="Tahoma"/>
                <a:cs typeface="Tahoma"/>
              </a:rPr>
              <a:t>tipes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or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soft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silicon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tips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attached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large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bore.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020303"/>
                </a:solidFill>
                <a:latin typeface="Tahoma"/>
                <a:cs typeface="Tahoma"/>
              </a:rPr>
              <a:t>Malleable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stainless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 err="1">
                <a:solidFill>
                  <a:srgbClr val="020303"/>
                </a:solidFill>
                <a:latin typeface="Tahoma"/>
                <a:cs typeface="Tahoma"/>
              </a:rPr>
              <a:t>stell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shafts.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All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0" dirty="0">
                <a:solidFill>
                  <a:srgbClr val="020303"/>
                </a:solidFill>
                <a:latin typeface="Tahoma"/>
                <a:cs typeface="Tahoma"/>
              </a:rPr>
              <a:t>cannula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have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female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 err="1">
                <a:solidFill>
                  <a:srgbClr val="020303"/>
                </a:solidFill>
                <a:latin typeface="Tahoma"/>
                <a:cs typeface="Tahoma"/>
              </a:rPr>
              <a:t>Luer</a:t>
            </a:r>
            <a:r>
              <a:rPr lang="en-US" sz="18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45" dirty="0">
                <a:solidFill>
                  <a:srgbClr val="020303"/>
                </a:solidFill>
                <a:latin typeface="Tahoma"/>
                <a:cs typeface="Tahoma"/>
              </a:rPr>
              <a:t>connection</a:t>
            </a:r>
            <a:r>
              <a:rPr lang="en-US" sz="18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site.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4BE603-02EF-4F17-9A3B-82E9F27ED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78356"/>
              </p:ext>
            </p:extLst>
          </p:nvPr>
        </p:nvGraphicFramePr>
        <p:xfrm>
          <a:off x="3739055" y="5209956"/>
          <a:ext cx="5184228" cy="1153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9890">
                  <a:extLst>
                    <a:ext uri="{9D8B030D-6E8A-4147-A177-3AD203B41FA5}">
                      <a16:colId xmlns:a16="http://schemas.microsoft.com/office/drawing/2014/main" val="2226387532"/>
                    </a:ext>
                  </a:extLst>
                </a:gridCol>
                <a:gridCol w="1759890">
                  <a:extLst>
                    <a:ext uri="{9D8B030D-6E8A-4147-A177-3AD203B41FA5}">
                      <a16:colId xmlns:a16="http://schemas.microsoft.com/office/drawing/2014/main" val="3652076133"/>
                    </a:ext>
                  </a:extLst>
                </a:gridCol>
                <a:gridCol w="1664448">
                  <a:extLst>
                    <a:ext uri="{9D8B030D-6E8A-4147-A177-3AD203B41FA5}">
                      <a16:colId xmlns:a16="http://schemas.microsoft.com/office/drawing/2014/main" val="37532078"/>
                    </a:ext>
                  </a:extLst>
                </a:gridCol>
              </a:tblGrid>
              <a:tr h="192011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45°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90°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Tip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art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No.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Specification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281552"/>
                  </a:ext>
                </a:extLst>
              </a:tr>
              <a:tr h="19202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PCA-10A45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PCA-10A90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007448"/>
                  </a:ext>
                </a:extLst>
              </a:tr>
              <a:tr h="192029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PCA-12A45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PCA-12A90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12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969184"/>
                  </a:ext>
                </a:extLst>
              </a:tr>
              <a:tr h="192025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PCA-14A45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PCA-14A90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</a:t>
                      </a:r>
                      <a:r>
                        <a:rPr sz="1800" spc="-9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20303"/>
                      </a:solidFill>
                      <a:prstDash val="solid"/>
                    </a:lnL>
                    <a:lnR w="6350">
                      <a:solidFill>
                        <a:srgbClr val="020303"/>
                      </a:solidFill>
                      <a:prstDash val="solid"/>
                    </a:lnR>
                    <a:lnT w="6350">
                      <a:solidFill>
                        <a:srgbClr val="020303"/>
                      </a:solidFill>
                      <a:prstDash val="solid"/>
                    </a:lnT>
                    <a:lnB w="6350">
                      <a:solidFill>
                        <a:srgbClr val="0203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1586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5533FD7-9E24-4479-9602-C5DB2011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3" y="3867424"/>
            <a:ext cx="10478814" cy="1255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2E2E6-6C9E-49C9-A960-39FC498EB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20" y="2369075"/>
            <a:ext cx="10258097" cy="14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8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EC3BE-E6C0-4529-A25D-E148570CF9B3}"/>
              </a:ext>
            </a:extLst>
          </p:cNvPr>
          <p:cNvSpPr txBox="1"/>
          <p:nvPr/>
        </p:nvSpPr>
        <p:spPr>
          <a:xfrm>
            <a:off x="683172" y="787542"/>
            <a:ext cx="10972800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marR="5080" indent="-189865" algn="just">
              <a:lnSpc>
                <a:spcPct val="100000"/>
              </a:lnSpc>
              <a:spcBef>
                <a:spcPts val="1190"/>
              </a:spcBef>
              <a:buChar char="•"/>
              <a:tabLst>
                <a:tab pos="190500" algn="l"/>
              </a:tabLst>
            </a:pP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Central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Venous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made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specially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formulated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biocompatible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Polyurethane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material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provides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strength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during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insertion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also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softens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body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temperature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conform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body </a:t>
            </a:r>
            <a:r>
              <a:rPr lang="en-US" sz="1800" spc="-30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tissues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reduces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40" dirty="0">
                <a:solidFill>
                  <a:srgbClr val="020303"/>
                </a:solidFill>
                <a:latin typeface="Tahoma"/>
                <a:cs typeface="Tahoma"/>
              </a:rPr>
              <a:t>risk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vascular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trauma.</a:t>
            </a:r>
            <a:endParaRPr lang="en-US" sz="1800" dirty="0">
              <a:latin typeface="Tahoma"/>
              <a:cs typeface="Tahoma"/>
            </a:endParaRPr>
          </a:p>
          <a:p>
            <a:pPr marL="190500" indent="-1778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190500" algn="l"/>
              </a:tabLst>
            </a:pP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Specially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designed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soft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beveled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smooth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insertion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endParaRPr lang="en-US" sz="1800" dirty="0">
              <a:latin typeface="Tahoma"/>
              <a:cs typeface="Tahoma"/>
            </a:endParaRPr>
          </a:p>
          <a:p>
            <a:pPr marL="202565" marR="132715" indent="-189865">
              <a:lnSpc>
                <a:spcPct val="100000"/>
              </a:lnSpc>
              <a:spcBef>
                <a:spcPts val="204"/>
              </a:spcBef>
              <a:buChar char="•"/>
              <a:tabLst>
                <a:tab pos="191135" algn="l"/>
              </a:tabLst>
            </a:pP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Soft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flexible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J-Tip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Guide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wire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prevents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vessel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perforation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also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provides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good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torque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to </a:t>
            </a:r>
            <a:r>
              <a:rPr lang="en-US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ensure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firm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insertion</a:t>
            </a:r>
            <a:endParaRPr lang="en-US" sz="1800" dirty="0">
              <a:latin typeface="Tahoma"/>
              <a:cs typeface="Tahoma"/>
            </a:endParaRPr>
          </a:p>
          <a:p>
            <a:pPr marL="203200" marR="227329" indent="-189865">
              <a:lnSpc>
                <a:spcPct val="100000"/>
              </a:lnSpc>
              <a:spcBef>
                <a:spcPts val="200"/>
              </a:spcBef>
              <a:buChar char="•"/>
              <a:tabLst>
                <a:tab pos="191770" algn="l"/>
              </a:tabLst>
            </a:pP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Sufficiently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radio-Opaque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material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clear,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definite</a:t>
            </a:r>
            <a:r>
              <a:rPr lang="en-US" sz="18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marking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facilitates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correct </a:t>
            </a:r>
            <a:r>
              <a:rPr lang="en-US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placement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endParaRPr lang="en-US" sz="1800" dirty="0">
              <a:latin typeface="Tahoma"/>
              <a:cs typeface="Tahoma"/>
            </a:endParaRPr>
          </a:p>
          <a:p>
            <a:pPr marL="191135" indent="-178435">
              <a:lnSpc>
                <a:spcPct val="100000"/>
              </a:lnSpc>
              <a:spcBef>
                <a:spcPts val="204"/>
              </a:spcBef>
              <a:buChar char="•"/>
              <a:tabLst>
                <a:tab pos="191770" algn="l"/>
              </a:tabLst>
            </a:pP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Sterile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ready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US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use</a:t>
            </a:r>
            <a:endParaRPr lang="en-US" sz="1800" dirty="0">
              <a:latin typeface="Tahoma"/>
              <a:cs typeface="Tahoma"/>
            </a:endParaRPr>
          </a:p>
          <a:p>
            <a:pPr marL="191135" indent="-178435">
              <a:lnSpc>
                <a:spcPct val="100000"/>
              </a:lnSpc>
              <a:spcBef>
                <a:spcPts val="204"/>
              </a:spcBef>
              <a:buChar char="•"/>
              <a:tabLst>
                <a:tab pos="191770" algn="l"/>
              </a:tabLst>
            </a:pP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Individual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y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tray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packed</a:t>
            </a:r>
            <a:endParaRPr lang="en-US" sz="1800" dirty="0"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6FC17-9FD5-4C2E-9856-3F80131A1B57}"/>
              </a:ext>
            </a:extLst>
          </p:cNvPr>
          <p:cNvSpPr txBox="1"/>
          <p:nvPr/>
        </p:nvSpPr>
        <p:spPr>
          <a:xfrm>
            <a:off x="4424855" y="125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25" dirty="0">
                <a:solidFill>
                  <a:srgbClr val="402666"/>
                </a:solidFill>
                <a:latin typeface="Tahoma"/>
                <a:cs typeface="Tahoma"/>
              </a:rPr>
              <a:t>Central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Venous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Catheters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178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64F9D9-BE84-4652-BB9E-491DDBEA7F44}"/>
              </a:ext>
            </a:extLst>
          </p:cNvPr>
          <p:cNvSpPr txBox="1"/>
          <p:nvPr/>
        </p:nvSpPr>
        <p:spPr>
          <a:xfrm>
            <a:off x="4782206" y="1543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402666"/>
                </a:solidFill>
                <a:latin typeface="Tahoma"/>
                <a:cs typeface="Tahoma"/>
              </a:rPr>
              <a:t>FI</a:t>
            </a:r>
            <a:r>
              <a:rPr lang="en-IN" sz="1800" spc="-85" dirty="0">
                <a:solidFill>
                  <a:srgbClr val="402666"/>
                </a:solidFill>
                <a:latin typeface="Tahoma"/>
                <a:cs typeface="Tahoma"/>
              </a:rPr>
              <a:t>L</a:t>
            </a:r>
            <a:r>
              <a:rPr lang="en-IN" sz="1800" spc="15" dirty="0">
                <a:solidFill>
                  <a:srgbClr val="402666"/>
                </a:solidFill>
                <a:latin typeface="Tahoma"/>
                <a:cs typeface="Tahoma"/>
              </a:rPr>
              <a:t>TER</a:t>
            </a:r>
            <a:endParaRPr lang="en-IN" sz="1800" dirty="0">
              <a:latin typeface="Tahoma"/>
              <a:cs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D556B-9067-4897-AE8F-97C8CE4E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20" y="468242"/>
            <a:ext cx="3296914" cy="2485697"/>
          </a:xfrm>
          <a:prstGeom prst="rect">
            <a:avLst/>
          </a:prstGeom>
        </p:spPr>
      </p:pic>
      <p:grpSp>
        <p:nvGrpSpPr>
          <p:cNvPr id="10" name="object 22">
            <a:extLst>
              <a:ext uri="{FF2B5EF4-FFF2-40B4-BE49-F238E27FC236}">
                <a16:creationId xmlns:a16="http://schemas.microsoft.com/office/drawing/2014/main" id="{ED20B71F-6B12-4A18-BC0D-90EDCF469E0C}"/>
              </a:ext>
            </a:extLst>
          </p:cNvPr>
          <p:cNvGrpSpPr/>
          <p:nvPr/>
        </p:nvGrpSpPr>
        <p:grpSpPr>
          <a:xfrm>
            <a:off x="7188775" y="3754884"/>
            <a:ext cx="2809511" cy="1928399"/>
            <a:chOff x="805352" y="7607312"/>
            <a:chExt cx="2809511" cy="1928399"/>
          </a:xfrm>
        </p:grpSpPr>
        <p:pic>
          <p:nvPicPr>
            <p:cNvPr id="12" name="object 23">
              <a:extLst>
                <a:ext uri="{FF2B5EF4-FFF2-40B4-BE49-F238E27FC236}">
                  <a16:creationId xmlns:a16="http://schemas.microsoft.com/office/drawing/2014/main" id="{B2DE3D40-AC65-4B0D-BC40-DDB7FC4D66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127" y="8470099"/>
              <a:ext cx="286920" cy="113461"/>
            </a:xfrm>
            <a:prstGeom prst="rect">
              <a:avLst/>
            </a:prstGeom>
          </p:spPr>
        </p:pic>
        <p:pic>
          <p:nvPicPr>
            <p:cNvPr id="14" name="object 24">
              <a:extLst>
                <a:ext uri="{FF2B5EF4-FFF2-40B4-BE49-F238E27FC236}">
                  <a16:creationId xmlns:a16="http://schemas.microsoft.com/office/drawing/2014/main" id="{0278A162-083D-40F5-A73D-C687605F1C3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6450" y="9122181"/>
              <a:ext cx="212013" cy="66969"/>
            </a:xfrm>
            <a:prstGeom prst="rect">
              <a:avLst/>
            </a:prstGeom>
          </p:spPr>
        </p:pic>
        <p:pic>
          <p:nvPicPr>
            <p:cNvPr id="16" name="object 25">
              <a:extLst>
                <a:ext uri="{FF2B5EF4-FFF2-40B4-BE49-F238E27FC236}">
                  <a16:creationId xmlns:a16="http://schemas.microsoft.com/office/drawing/2014/main" id="{27F77E8B-9FB8-4BB6-8A7F-6398D50D539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352" y="7607312"/>
              <a:ext cx="2809511" cy="192839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0F348B-CECD-4C65-BE45-19F64ECA6037}"/>
              </a:ext>
            </a:extLst>
          </p:cNvPr>
          <p:cNvSpPr txBox="1"/>
          <p:nvPr/>
        </p:nvSpPr>
        <p:spPr>
          <a:xfrm>
            <a:off x="386891" y="626047"/>
            <a:ext cx="6493129" cy="3467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IN" spc="5" dirty="0">
                <a:solidFill>
                  <a:srgbClr val="3C54A4"/>
                </a:solidFill>
                <a:latin typeface="Tahoma"/>
                <a:cs typeface="Tahoma"/>
              </a:rPr>
              <a:t>Specifications:</a:t>
            </a:r>
            <a:r>
              <a:rPr lang="en-IN" spc="-85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pc="15" dirty="0">
                <a:solidFill>
                  <a:srgbClr val="3C54A4"/>
                </a:solidFill>
                <a:latin typeface="Tahoma"/>
                <a:cs typeface="Tahoma"/>
              </a:rPr>
              <a:t>Adult</a:t>
            </a:r>
            <a:r>
              <a:rPr lang="en-IN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pc="40" dirty="0">
                <a:solidFill>
                  <a:srgbClr val="3C54A4"/>
                </a:solidFill>
                <a:latin typeface="Tahoma"/>
                <a:cs typeface="Tahoma"/>
              </a:rPr>
              <a:t>Filter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-30" dirty="0">
                <a:solidFill>
                  <a:srgbClr val="020303"/>
                </a:solidFill>
                <a:latin typeface="Tahoma"/>
                <a:cs typeface="Tahoma"/>
              </a:rPr>
              <a:t>40</a:t>
            </a:r>
            <a:r>
              <a:rPr lang="en-IN" spc="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35" dirty="0">
                <a:solidFill>
                  <a:srgbClr val="020303"/>
                </a:solidFill>
                <a:latin typeface="Tahoma"/>
                <a:cs typeface="Tahoma"/>
              </a:rPr>
              <a:t>m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5" dirty="0" err="1">
                <a:solidFill>
                  <a:srgbClr val="020303"/>
                </a:solidFill>
                <a:latin typeface="Tahoma"/>
                <a:cs typeface="Tahoma"/>
              </a:rPr>
              <a:t>Polyster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5" dirty="0">
                <a:solidFill>
                  <a:srgbClr val="020303"/>
                </a:solidFill>
                <a:latin typeface="Tahoma"/>
                <a:cs typeface="Tahoma"/>
              </a:rPr>
              <a:t>screen</a:t>
            </a:r>
            <a:r>
              <a:rPr lang="en-IN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Max.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40" dirty="0">
                <a:solidFill>
                  <a:srgbClr val="020303"/>
                </a:solidFill>
                <a:latin typeface="Tahoma"/>
                <a:cs typeface="Tahoma"/>
              </a:rPr>
              <a:t>b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pc="-15" dirty="0">
                <a:solidFill>
                  <a:srgbClr val="020303"/>
                </a:solidFill>
                <a:latin typeface="Tahoma"/>
                <a:cs typeface="Tahoma"/>
              </a:rPr>
              <a:t>ood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fl</a:t>
            </a: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IN" spc="-20" dirty="0">
                <a:solidFill>
                  <a:srgbClr val="020303"/>
                </a:solidFill>
                <a:latin typeface="Tahoma"/>
                <a:cs typeface="Tahoma"/>
              </a:rPr>
              <a:t>w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25" dirty="0">
                <a:solidFill>
                  <a:srgbClr val="020303"/>
                </a:solidFill>
                <a:latin typeface="Tahoma"/>
                <a:cs typeface="Tahoma"/>
              </a:rPr>
              <a:t>7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L/min.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60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pc="15" dirty="0">
                <a:solidFill>
                  <a:srgbClr val="020303"/>
                </a:solidFill>
                <a:latin typeface="Tahoma"/>
                <a:cs typeface="Tahoma"/>
              </a:rPr>
              <a:t>olume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30" dirty="0">
                <a:solidFill>
                  <a:srgbClr val="020303"/>
                </a:solidFill>
                <a:latin typeface="Tahoma"/>
                <a:cs typeface="Tahoma"/>
              </a:rPr>
              <a:t>16</a:t>
            </a:r>
            <a:r>
              <a:rPr lang="en-IN" spc="-25" dirty="0">
                <a:solidFill>
                  <a:srgbClr val="020303"/>
                </a:solidFill>
                <a:latin typeface="Tahoma"/>
                <a:cs typeface="Tahoma"/>
              </a:rPr>
              <a:t>0</a:t>
            </a:r>
            <a:r>
              <a:rPr lang="en-IN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020303"/>
                </a:solidFill>
                <a:latin typeface="Tahoma"/>
                <a:cs typeface="Tahoma"/>
              </a:rPr>
              <a:t>ml.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pc="-15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pc="50" dirty="0">
                <a:solidFill>
                  <a:srgbClr val="020303"/>
                </a:solidFill>
                <a:latin typeface="Tahoma"/>
                <a:cs typeface="Tahoma"/>
              </a:rPr>
              <a:t>el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ent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5" dirty="0">
                <a:solidFill>
                  <a:srgbClr val="020303"/>
                </a:solidFill>
                <a:latin typeface="Tahoma"/>
                <a:cs typeface="Tahoma"/>
              </a:rPr>
              <a:t>air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handling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Excellent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visibility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IN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priming.</a:t>
            </a:r>
            <a:endParaRPr lang="en-IN" dirty="0">
              <a:latin typeface="Tahoma"/>
              <a:cs typeface="Tahoma"/>
            </a:endParaRPr>
          </a:p>
          <a:p>
            <a:pPr marL="12700">
              <a:spcBef>
                <a:spcPts val="440"/>
              </a:spcBef>
            </a:pPr>
            <a:r>
              <a:rPr lang="en-IN" spc="5" dirty="0">
                <a:solidFill>
                  <a:srgbClr val="3C54A4"/>
                </a:solidFill>
                <a:latin typeface="Tahoma"/>
                <a:cs typeface="Tahoma"/>
              </a:rPr>
              <a:t>Specifications:</a:t>
            </a:r>
            <a:r>
              <a:rPr lang="en-IN" spc="-85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pc="5" dirty="0">
                <a:solidFill>
                  <a:srgbClr val="3C54A4"/>
                </a:solidFill>
                <a:latin typeface="Tahoma"/>
                <a:cs typeface="Tahoma"/>
              </a:rPr>
              <a:t>Pead.</a:t>
            </a:r>
            <a:r>
              <a:rPr lang="en-IN" spc="-85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pc="40" dirty="0">
                <a:solidFill>
                  <a:srgbClr val="3C54A4"/>
                </a:solidFill>
                <a:latin typeface="Tahoma"/>
                <a:cs typeface="Tahoma"/>
              </a:rPr>
              <a:t>Filter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-30" dirty="0">
                <a:solidFill>
                  <a:srgbClr val="020303"/>
                </a:solidFill>
                <a:latin typeface="Tahoma"/>
                <a:cs typeface="Tahoma"/>
              </a:rPr>
              <a:t>40</a:t>
            </a:r>
            <a:r>
              <a:rPr lang="en-IN" spc="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35" dirty="0">
                <a:solidFill>
                  <a:srgbClr val="020303"/>
                </a:solidFill>
                <a:latin typeface="Tahoma"/>
                <a:cs typeface="Tahoma"/>
              </a:rPr>
              <a:t>m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5" dirty="0" err="1">
                <a:solidFill>
                  <a:srgbClr val="020303"/>
                </a:solidFill>
                <a:latin typeface="Tahoma"/>
                <a:cs typeface="Tahoma"/>
              </a:rPr>
              <a:t>Polyster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5" dirty="0">
                <a:solidFill>
                  <a:srgbClr val="020303"/>
                </a:solidFill>
                <a:latin typeface="Tahoma"/>
                <a:cs typeface="Tahoma"/>
              </a:rPr>
              <a:t>screen</a:t>
            </a:r>
            <a:r>
              <a:rPr lang="en-IN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Max.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40" dirty="0">
                <a:solidFill>
                  <a:srgbClr val="020303"/>
                </a:solidFill>
                <a:latin typeface="Tahoma"/>
                <a:cs typeface="Tahoma"/>
              </a:rPr>
              <a:t>b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pc="-15" dirty="0">
                <a:solidFill>
                  <a:srgbClr val="020303"/>
                </a:solidFill>
                <a:latin typeface="Tahoma"/>
                <a:cs typeface="Tahoma"/>
              </a:rPr>
              <a:t>ood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fl</a:t>
            </a: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IN" spc="-20" dirty="0">
                <a:solidFill>
                  <a:srgbClr val="020303"/>
                </a:solidFill>
                <a:latin typeface="Tahoma"/>
                <a:cs typeface="Tahoma"/>
              </a:rPr>
              <a:t>w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25" dirty="0">
                <a:solidFill>
                  <a:srgbClr val="020303"/>
                </a:solidFill>
                <a:latin typeface="Tahoma"/>
                <a:cs typeface="Tahoma"/>
              </a:rPr>
              <a:t>3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L/min.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60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pc="15" dirty="0">
                <a:solidFill>
                  <a:srgbClr val="020303"/>
                </a:solidFill>
                <a:latin typeface="Tahoma"/>
                <a:cs typeface="Tahoma"/>
              </a:rPr>
              <a:t>olume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-30" dirty="0">
                <a:solidFill>
                  <a:srgbClr val="020303"/>
                </a:solidFill>
                <a:latin typeface="Tahoma"/>
                <a:cs typeface="Tahoma"/>
              </a:rPr>
              <a:t>10</a:t>
            </a:r>
            <a:r>
              <a:rPr lang="en-IN" spc="-25" dirty="0">
                <a:solidFill>
                  <a:srgbClr val="020303"/>
                </a:solidFill>
                <a:latin typeface="Tahoma"/>
                <a:cs typeface="Tahoma"/>
              </a:rPr>
              <a:t>0</a:t>
            </a:r>
            <a:r>
              <a:rPr lang="en-IN" spc="-1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020303"/>
                </a:solidFill>
                <a:latin typeface="Tahoma"/>
                <a:cs typeface="Tahoma"/>
              </a:rPr>
              <a:t>ml.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pc="-15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pc="50" dirty="0">
                <a:solidFill>
                  <a:srgbClr val="020303"/>
                </a:solidFill>
                <a:latin typeface="Tahoma"/>
                <a:cs typeface="Tahoma"/>
              </a:rPr>
              <a:t>el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ent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5" dirty="0">
                <a:solidFill>
                  <a:srgbClr val="020303"/>
                </a:solidFill>
                <a:latin typeface="Tahoma"/>
                <a:cs typeface="Tahoma"/>
              </a:rPr>
              <a:t>air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handling</a:t>
            </a:r>
            <a:endParaRPr lang="en-IN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Excellent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visibility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IN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endParaRPr lang="en-IN" dirty="0">
              <a:latin typeface="Tahoma"/>
              <a:cs typeface="Tahom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9841F0-86D7-47EE-8687-1495E1C8EE8C}"/>
              </a:ext>
            </a:extLst>
          </p:cNvPr>
          <p:cNvSpPr txBox="1"/>
          <p:nvPr/>
        </p:nvSpPr>
        <p:spPr>
          <a:xfrm>
            <a:off x="386891" y="4093663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440"/>
              </a:spcBef>
            </a:pPr>
            <a:r>
              <a:rPr lang="en-IN" sz="1800" spc="15" dirty="0">
                <a:solidFill>
                  <a:srgbClr val="3C54A4"/>
                </a:solidFill>
                <a:latin typeface="Tahoma"/>
                <a:cs typeface="Tahoma"/>
              </a:rPr>
              <a:t>Specifi</a:t>
            </a:r>
            <a:r>
              <a:rPr lang="en-IN" sz="1800" spc="5" dirty="0">
                <a:solidFill>
                  <a:srgbClr val="3C54A4"/>
                </a:solidFill>
                <a:latin typeface="Tahoma"/>
                <a:cs typeface="Tahoma"/>
              </a:rPr>
              <a:t>c</a:t>
            </a:r>
            <a:r>
              <a:rPr lang="en-IN" sz="1800" dirty="0">
                <a:solidFill>
                  <a:srgbClr val="3C54A4"/>
                </a:solidFill>
                <a:latin typeface="Tahoma"/>
                <a:cs typeface="Tahoma"/>
              </a:rPr>
              <a:t>ations:</a:t>
            </a:r>
            <a:r>
              <a:rPr lang="en-IN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z="1800" spc="-20" dirty="0">
                <a:solidFill>
                  <a:srgbClr val="3C54A4"/>
                </a:solidFill>
                <a:latin typeface="Tahoma"/>
                <a:cs typeface="Tahoma"/>
              </a:rPr>
              <a:t>Infant</a:t>
            </a:r>
            <a:r>
              <a:rPr lang="en-IN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z="1800" spc="40" dirty="0">
                <a:solidFill>
                  <a:srgbClr val="3C54A4"/>
                </a:solidFill>
                <a:latin typeface="Tahoma"/>
                <a:cs typeface="Tahoma"/>
              </a:rPr>
              <a:t>Fil</a:t>
            </a:r>
            <a:r>
              <a:rPr lang="en-IN" sz="1800" spc="35" dirty="0">
                <a:solidFill>
                  <a:srgbClr val="3C54A4"/>
                </a:solidFill>
                <a:latin typeface="Tahoma"/>
                <a:cs typeface="Tahoma"/>
              </a:rPr>
              <a:t>ter</a:t>
            </a:r>
            <a:endParaRPr lang="en-IN" sz="1800" dirty="0">
              <a:latin typeface="Tahoma"/>
              <a:cs typeface="Tahoma"/>
            </a:endParaRPr>
          </a:p>
          <a:p>
            <a:pPr marL="215265" indent="-203200">
              <a:buChar char="•"/>
              <a:tabLst>
                <a:tab pos="215265" algn="l"/>
                <a:tab pos="215900" algn="l"/>
              </a:tabLst>
            </a:pPr>
            <a:r>
              <a:rPr lang="en-IN" sz="1800" spc="-30" dirty="0">
                <a:solidFill>
                  <a:srgbClr val="020303"/>
                </a:solidFill>
                <a:latin typeface="Tahoma"/>
                <a:cs typeface="Tahoma"/>
              </a:rPr>
              <a:t>40</a:t>
            </a:r>
            <a:r>
              <a:rPr lang="en-IN" sz="1800" spc="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m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 err="1">
                <a:solidFill>
                  <a:srgbClr val="020303"/>
                </a:solidFill>
                <a:latin typeface="Tahoma"/>
                <a:cs typeface="Tahoma"/>
              </a:rPr>
              <a:t>Polyster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screen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endParaRPr lang="en-IN" sz="1800" dirty="0">
              <a:latin typeface="Tahoma"/>
              <a:cs typeface="Tahoma"/>
            </a:endParaRPr>
          </a:p>
          <a:p>
            <a:pPr marL="215900" indent="-203200">
              <a:buChar char="•"/>
              <a:tabLst>
                <a:tab pos="215265" algn="l"/>
                <a:tab pos="215900" algn="l"/>
              </a:tabLst>
            </a:pP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Max.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40" dirty="0">
                <a:solidFill>
                  <a:srgbClr val="020303"/>
                </a:solidFill>
                <a:latin typeface="Tahoma"/>
                <a:cs typeface="Tahoma"/>
              </a:rPr>
              <a:t>b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ood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fl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w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30" dirty="0">
                <a:solidFill>
                  <a:srgbClr val="020303"/>
                </a:solidFill>
                <a:latin typeface="Tahoma"/>
                <a:cs typeface="Tahoma"/>
              </a:rPr>
              <a:t>1.</a:t>
            </a:r>
            <a:r>
              <a:rPr lang="en-IN" sz="1800" spc="-35" dirty="0">
                <a:solidFill>
                  <a:srgbClr val="020303"/>
                </a:solidFill>
                <a:latin typeface="Tahoma"/>
                <a:cs typeface="Tahoma"/>
              </a:rPr>
              <a:t>5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L/min.</a:t>
            </a:r>
            <a:endParaRPr lang="en-IN" sz="1800" dirty="0">
              <a:latin typeface="Tahoma"/>
              <a:cs typeface="Tahoma"/>
            </a:endParaRPr>
          </a:p>
          <a:p>
            <a:pPr marL="215900" indent="-203200">
              <a:buChar char="•"/>
              <a:tabLst>
                <a:tab pos="215265" algn="l"/>
                <a:tab pos="215900" algn="l"/>
              </a:tabLst>
            </a:pP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v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olume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30" dirty="0">
                <a:solidFill>
                  <a:srgbClr val="020303"/>
                </a:solidFill>
                <a:latin typeface="Tahoma"/>
                <a:cs typeface="Tahoma"/>
              </a:rPr>
              <a:t>3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0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ml.</a:t>
            </a:r>
            <a:endParaRPr lang="en-IN" sz="1800" dirty="0">
              <a:latin typeface="Tahoma"/>
              <a:cs typeface="Tahoma"/>
            </a:endParaRPr>
          </a:p>
          <a:p>
            <a:pPr marL="215900" indent="-203200">
              <a:buChar char="•"/>
              <a:tabLst>
                <a:tab pos="215265" algn="l"/>
                <a:tab pos="215900" algn="l"/>
              </a:tabLst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spc="50" dirty="0">
                <a:solidFill>
                  <a:srgbClr val="020303"/>
                </a:solidFill>
                <a:latin typeface="Tahoma"/>
                <a:cs typeface="Tahoma"/>
              </a:rPr>
              <a:t>el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ent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air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handling</a:t>
            </a:r>
            <a:endParaRPr lang="en-IN" sz="1800" dirty="0">
              <a:latin typeface="Tahoma"/>
              <a:cs typeface="Tahoma"/>
            </a:endParaRPr>
          </a:p>
          <a:p>
            <a:pPr marL="215900" indent="-203200">
              <a:buChar char="•"/>
              <a:tabLst>
                <a:tab pos="215265" algn="l"/>
                <a:tab pos="215900" algn="l"/>
              </a:tabLst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spc="50" dirty="0">
                <a:solidFill>
                  <a:srgbClr val="020303"/>
                </a:solidFill>
                <a:latin typeface="Tahoma"/>
                <a:cs typeface="Tahoma"/>
              </a:rPr>
              <a:t>el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ent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visibility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priming.</a:t>
            </a:r>
            <a:endParaRPr lang="en-IN"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4661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9CAA30-DD26-4200-910C-38AF50D93C0A}"/>
              </a:ext>
            </a:extLst>
          </p:cNvPr>
          <p:cNvSpPr txBox="1"/>
          <p:nvPr/>
        </p:nvSpPr>
        <p:spPr>
          <a:xfrm>
            <a:off x="767255" y="961675"/>
            <a:ext cx="5255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pc="25" dirty="0">
                <a:solidFill>
                  <a:srgbClr val="3C54A4"/>
                </a:solidFill>
                <a:latin typeface="Tahoma"/>
                <a:cs typeface="Tahoma"/>
              </a:rPr>
              <a:t>Four Lumen</a:t>
            </a:r>
            <a:endParaRPr lang="en-US" dirty="0">
              <a:latin typeface="Tahoma"/>
              <a:cs typeface="Tahoma"/>
            </a:endParaRPr>
          </a:p>
          <a:p>
            <a:pPr marL="12700" marR="5080" algn="just">
              <a:spcBef>
                <a:spcPts val="20"/>
              </a:spcBef>
            </a:pP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Specially 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Designed 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Soft </a:t>
            </a:r>
            <a:r>
              <a:rPr lang="en-US" spc="65" dirty="0">
                <a:solidFill>
                  <a:srgbClr val="020303"/>
                </a:solidFill>
                <a:latin typeface="Tahoma"/>
                <a:cs typeface="Tahoma"/>
              </a:rPr>
              <a:t>&amp; </a:t>
            </a: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Conical </a:t>
            </a:r>
            <a:r>
              <a:rPr lang="en-US" spc="2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1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ensu</a:t>
            </a:r>
            <a:r>
              <a:rPr lang="en-US" spc="-2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es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raumatic,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10" dirty="0">
                <a:solidFill>
                  <a:srgbClr val="020303"/>
                </a:solidFill>
                <a:latin typeface="Tahoma"/>
                <a:cs typeface="Tahoma"/>
              </a:rPr>
              <a:t>Sa</a:t>
            </a:r>
            <a:r>
              <a:rPr lang="en-US" spc="-1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Easy  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Insertion</a:t>
            </a:r>
            <a:endParaRPr lang="en-US" dirty="0">
              <a:latin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104CA-EB19-4F4E-AA63-288F5729B21E}"/>
              </a:ext>
            </a:extLst>
          </p:cNvPr>
          <p:cNvSpPr txBox="1"/>
          <p:nvPr/>
        </p:nvSpPr>
        <p:spPr>
          <a:xfrm>
            <a:off x="767254" y="2097177"/>
            <a:ext cx="5255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pc="-110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lang="en-US" spc="45" dirty="0">
                <a:solidFill>
                  <a:srgbClr val="3C54A4"/>
                </a:solidFill>
                <a:latin typeface="Tahoma"/>
                <a:cs typeface="Tahoma"/>
              </a:rPr>
              <a:t>rip</a:t>
            </a:r>
            <a:r>
              <a:rPr lang="en-US" spc="-5" dirty="0">
                <a:solidFill>
                  <a:srgbClr val="3C54A4"/>
                </a:solidFill>
                <a:latin typeface="Tahoma"/>
                <a:cs typeface="Tahoma"/>
              </a:rPr>
              <a:t>l</a:t>
            </a:r>
            <a:r>
              <a:rPr lang="en-US" dirty="0">
                <a:solidFill>
                  <a:srgbClr val="3C54A4"/>
                </a:solidFill>
                <a:latin typeface="Tahoma"/>
                <a:cs typeface="Tahoma"/>
              </a:rPr>
              <a:t>e</a:t>
            </a:r>
            <a:r>
              <a:rPr lang="en-US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pc="30" dirty="0">
                <a:solidFill>
                  <a:srgbClr val="3C54A4"/>
                </a:solidFill>
                <a:latin typeface="Tahoma"/>
                <a:cs typeface="Tahoma"/>
              </a:rPr>
              <a:t>Lumen</a:t>
            </a:r>
            <a:endParaRPr lang="en-US" dirty="0">
              <a:latin typeface="Tahoma"/>
              <a:cs typeface="Tahoma"/>
            </a:endParaRPr>
          </a:p>
          <a:p>
            <a:pPr marL="12700" marR="5080" algn="just">
              <a:spcBef>
                <a:spcPts val="20"/>
              </a:spcBef>
            </a:pPr>
            <a:r>
              <a:rPr lang="en-US" spc="10" dirty="0">
                <a:solidFill>
                  <a:srgbClr val="020303"/>
                </a:solidFill>
                <a:latin typeface="Tahoma"/>
                <a:cs typeface="Tahoma"/>
              </a:rPr>
              <a:t>Biocompatible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0" dirty="0">
                <a:solidFill>
                  <a:srgbClr val="020303"/>
                </a:solidFill>
                <a:latin typeface="Tahoma"/>
                <a:cs typeface="Tahoma"/>
              </a:rPr>
              <a:t>PU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20" dirty="0">
                <a:solidFill>
                  <a:srgbClr val="020303"/>
                </a:solidFill>
                <a:latin typeface="Tahoma"/>
                <a:cs typeface="Tahoma"/>
              </a:rPr>
              <a:t>material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35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10" dirty="0">
                <a:solidFill>
                  <a:srgbClr val="020303"/>
                </a:solidFill>
                <a:latin typeface="Tahoma"/>
                <a:cs typeface="Tahoma"/>
              </a:rPr>
              <a:t>stiff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non </a:t>
            </a:r>
            <a:r>
              <a:rPr lang="en-US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kinking</a:t>
            </a:r>
            <a:r>
              <a:rPr lang="en-US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room temperature,</a:t>
            </a:r>
            <a:r>
              <a:rPr lang="en-US" dirty="0">
                <a:latin typeface="Tahoma"/>
                <a:cs typeface="Tahoma"/>
              </a:rPr>
              <a:t> 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but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sof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ens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20" dirty="0">
                <a:solidFill>
                  <a:srgbClr val="020303"/>
                </a:solidFill>
                <a:latin typeface="Tahoma"/>
                <a:cs typeface="Tahoma"/>
              </a:rPr>
              <a:t>body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pc="20" dirty="0">
                <a:solidFill>
                  <a:srgbClr val="020303"/>
                </a:solidFill>
                <a:latin typeface="Tahoma"/>
                <a:cs typeface="Tahoma"/>
              </a:rPr>
              <a:t>empe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atu</a:t>
            </a:r>
            <a:r>
              <a:rPr lang="en-US" spc="-2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pc="-15" dirty="0">
                <a:solidFill>
                  <a:srgbClr val="020303"/>
                </a:solidFill>
                <a:latin typeface="Tahoma"/>
                <a:cs typeface="Tahoma"/>
              </a:rPr>
              <a:t>e.</a:t>
            </a:r>
            <a:endParaRPr lang="en-US" dirty="0">
              <a:latin typeface="Tahom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67F0C-C0B0-466A-94B9-84AB6B337708}"/>
              </a:ext>
            </a:extLst>
          </p:cNvPr>
          <p:cNvSpPr txBox="1"/>
          <p:nvPr/>
        </p:nvSpPr>
        <p:spPr>
          <a:xfrm>
            <a:off x="6568966" y="869678"/>
            <a:ext cx="5108028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spcBef>
                <a:spcPts val="340"/>
              </a:spcBef>
            </a:pPr>
            <a:r>
              <a:rPr lang="en-IN" spc="5" dirty="0">
                <a:solidFill>
                  <a:srgbClr val="3C54A4"/>
                </a:solidFill>
                <a:latin typeface="Tahoma"/>
                <a:cs typeface="Tahoma"/>
              </a:rPr>
              <a:t>Double  </a:t>
            </a:r>
            <a:r>
              <a:rPr lang="en-IN" spc="30" dirty="0">
                <a:solidFill>
                  <a:srgbClr val="3C54A4"/>
                </a:solidFill>
                <a:latin typeface="Tahoma"/>
                <a:cs typeface="Tahoma"/>
              </a:rPr>
              <a:t>Lumen </a:t>
            </a:r>
            <a:r>
              <a:rPr lang="en-IN" spc="35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</a:p>
          <a:p>
            <a:pPr marL="12700" marR="5080" algn="just">
              <a:spcBef>
                <a:spcPts val="340"/>
              </a:spcBef>
            </a:pP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Radiopaque</a:t>
            </a:r>
            <a:r>
              <a:rPr lang="en-IN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length </a:t>
            </a:r>
            <a:r>
              <a:rPr lang="en-IN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5" dirty="0">
                <a:solidFill>
                  <a:srgbClr val="020303"/>
                </a:solidFill>
                <a:latin typeface="Tahoma"/>
                <a:cs typeface="Tahoma"/>
              </a:rPr>
              <a:t>markings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5" dirty="0">
                <a:solidFill>
                  <a:srgbClr val="020303"/>
                </a:solidFill>
                <a:latin typeface="Tahoma"/>
                <a:cs typeface="Tahoma"/>
              </a:rPr>
              <a:t>ensu</a:t>
            </a:r>
            <a:r>
              <a:rPr lang="en-IN" spc="-2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pc="25" dirty="0">
                <a:solidFill>
                  <a:srgbClr val="020303"/>
                </a:solidFill>
                <a:latin typeface="Tahoma"/>
                <a:cs typeface="Tahoma"/>
              </a:rPr>
              <a:t>es</a:t>
            </a:r>
            <a:r>
              <a:rPr lang="en-IN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15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cu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pc="-5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IN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dirty="0">
                <a:solidFill>
                  <a:srgbClr val="020303"/>
                </a:solidFill>
                <a:latin typeface="Tahoma"/>
                <a:cs typeface="Tahoma"/>
              </a:rPr>
              <a:t>e  </a:t>
            </a:r>
            <a:r>
              <a:rPr lang="en-IN" spc="5" dirty="0">
                <a:solidFill>
                  <a:srgbClr val="020303"/>
                </a:solidFill>
                <a:latin typeface="Tahoma"/>
                <a:cs typeface="Tahoma"/>
              </a:rPr>
              <a:t>placement.</a:t>
            </a:r>
            <a:endParaRPr lang="en-IN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DFD03-A984-4D5C-8F24-B0AEB6CDE3D2}"/>
              </a:ext>
            </a:extLst>
          </p:cNvPr>
          <p:cNvSpPr txBox="1"/>
          <p:nvPr/>
        </p:nvSpPr>
        <p:spPr>
          <a:xfrm>
            <a:off x="6568966" y="2097176"/>
            <a:ext cx="42987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pc="30" dirty="0">
                <a:solidFill>
                  <a:srgbClr val="3C54A4"/>
                </a:solidFill>
                <a:latin typeface="Tahoma"/>
                <a:cs typeface="Tahoma"/>
              </a:rPr>
              <a:t>Sing</a:t>
            </a:r>
            <a:r>
              <a:rPr lang="en-US" spc="-15" dirty="0">
                <a:solidFill>
                  <a:srgbClr val="3C54A4"/>
                </a:solidFill>
                <a:latin typeface="Tahoma"/>
                <a:cs typeface="Tahoma"/>
              </a:rPr>
              <a:t>l</a:t>
            </a:r>
            <a:r>
              <a:rPr lang="en-US" dirty="0">
                <a:solidFill>
                  <a:srgbClr val="3C54A4"/>
                </a:solidFill>
                <a:latin typeface="Tahoma"/>
                <a:cs typeface="Tahoma"/>
              </a:rPr>
              <a:t>e</a:t>
            </a:r>
            <a:r>
              <a:rPr lang="en-US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pc="30" dirty="0">
                <a:solidFill>
                  <a:srgbClr val="3C54A4"/>
                </a:solidFill>
                <a:latin typeface="Tahoma"/>
                <a:cs typeface="Tahoma"/>
              </a:rPr>
              <a:t>Lumen</a:t>
            </a:r>
            <a:endParaRPr lang="en-US" dirty="0">
              <a:latin typeface="Tahoma"/>
              <a:cs typeface="Tahoma"/>
            </a:endParaRPr>
          </a:p>
          <a:p>
            <a:pPr marL="12700" marR="5080" algn="just">
              <a:spcBef>
                <a:spcPts val="20"/>
              </a:spcBef>
            </a:pP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spc="45" dirty="0">
                <a:solidFill>
                  <a:srgbClr val="020303"/>
                </a:solidFill>
                <a:latin typeface="Tahoma"/>
                <a:cs typeface="Tahoma"/>
              </a:rPr>
              <a:t>ull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pc="-5" dirty="0">
                <a:solidFill>
                  <a:srgbClr val="020303"/>
                </a:solidFill>
                <a:latin typeface="Tahoma"/>
                <a:cs typeface="Tahoma"/>
              </a:rPr>
              <a:t>ange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5" dirty="0">
                <a:solidFill>
                  <a:srgbClr val="020303"/>
                </a:solidFill>
                <a:latin typeface="Tahoma"/>
                <a:cs typeface="Tahoma"/>
              </a:rPr>
              <a:t>Adult,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65" dirty="0">
                <a:solidFill>
                  <a:srgbClr val="020303"/>
                </a:solidFill>
                <a:latin typeface="Tahoma"/>
                <a:cs typeface="Tahoma"/>
              </a:rPr>
              <a:t>P</a:t>
            </a:r>
            <a:r>
              <a:rPr lang="en-US" spc="15" dirty="0">
                <a:solidFill>
                  <a:srgbClr val="020303"/>
                </a:solidFill>
                <a:latin typeface="Tahoma"/>
                <a:cs typeface="Tahoma"/>
              </a:rPr>
              <a:t>ediatric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40" dirty="0">
                <a:solidFill>
                  <a:srgbClr val="020303"/>
                </a:solidFill>
                <a:latin typeface="Tahoma"/>
                <a:cs typeface="Tahoma"/>
              </a:rPr>
              <a:t>&amp;  </a:t>
            </a:r>
            <a:r>
              <a:rPr lang="en-US" spc="-35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US" spc="-4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ant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US" spc="3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30" dirty="0">
                <a:solidFill>
                  <a:srgbClr val="020303"/>
                </a:solidFill>
                <a:latin typeface="Tahoma"/>
                <a:cs typeface="Tahoma"/>
              </a:rPr>
              <a:t>Kits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35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US" spc="-1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pc="-30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US" spc="-40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US" spc="25" dirty="0">
                <a:solidFill>
                  <a:srgbClr val="020303"/>
                </a:solidFill>
                <a:latin typeface="Tahoma"/>
                <a:cs typeface="Tahoma"/>
              </a:rPr>
              <a:t>ailab</a:t>
            </a:r>
            <a:r>
              <a:rPr lang="en-US" spc="-1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US" spc="-1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D95D2-CF09-4373-8586-34CBC920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6" y="3800758"/>
            <a:ext cx="7735615" cy="23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E36FAD-03D1-47E6-B296-9FCD2A492A31}"/>
              </a:ext>
            </a:extLst>
          </p:cNvPr>
          <p:cNvSpPr txBox="1"/>
          <p:nvPr/>
        </p:nvSpPr>
        <p:spPr>
          <a:xfrm>
            <a:off x="1166649" y="95717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115"/>
              </a:spcBef>
            </a:pP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Kink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resistant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Nickel-Titanium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Guidewire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soft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2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flexible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80" dirty="0">
                <a:solidFill>
                  <a:srgbClr val="020303"/>
                </a:solidFill>
                <a:latin typeface="Tahoma"/>
                <a:cs typeface="Tahoma"/>
              </a:rPr>
              <a:t>J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-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offers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better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torque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which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helps </a:t>
            </a:r>
            <a:r>
              <a:rPr lang="en-IN" sz="18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IN" sz="1800" spc="1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insertion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prevents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vessel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perforation.</a:t>
            </a:r>
            <a:endParaRPr lang="en-IN"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Wires</a:t>
            </a:r>
            <a:r>
              <a:rPr lang="en-IN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are</a:t>
            </a:r>
            <a:r>
              <a:rPr lang="en-IN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Double</a:t>
            </a:r>
            <a:r>
              <a:rPr lang="en-IN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Distal.</a:t>
            </a:r>
            <a:endParaRPr lang="en-IN"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2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pie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design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guid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wi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ad</a:t>
            </a:r>
            <a:r>
              <a:rPr lang="en-IN" sz="1800" spc="-30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an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spc="-35" dirty="0">
                <a:solidFill>
                  <a:srgbClr val="020303"/>
                </a:solidFill>
                <a:latin typeface="Tahoma"/>
                <a:cs typeface="Tahoma"/>
              </a:rPr>
              <a:t>.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0586B-2B9B-42F3-B6BA-33D0578DBC64}"/>
              </a:ext>
            </a:extLst>
          </p:cNvPr>
          <p:cNvSpPr txBox="1"/>
          <p:nvPr/>
        </p:nvSpPr>
        <p:spPr>
          <a:xfrm>
            <a:off x="1166649" y="5878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pc="25" dirty="0">
                <a:solidFill>
                  <a:srgbClr val="3C54A4"/>
                </a:solidFill>
                <a:latin typeface="Tahoma"/>
                <a:cs typeface="Tahoma"/>
              </a:rPr>
              <a:t>Components</a:t>
            </a:r>
            <a:endParaRPr lang="en-US" dirty="0">
              <a:latin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20F21-B55A-4C7D-A7FC-F56575889B25}"/>
              </a:ext>
            </a:extLst>
          </p:cNvPr>
          <p:cNvSpPr txBox="1"/>
          <p:nvPr/>
        </p:nvSpPr>
        <p:spPr>
          <a:xfrm>
            <a:off x="1531307" y="5583324"/>
            <a:ext cx="46455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CVC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kits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are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available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options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std.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Needle,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Needle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Back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Flow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valve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Introducer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Syringe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743BE-3AB2-4CEE-9D9E-5CEC55696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49" y="2864194"/>
            <a:ext cx="3884380" cy="2393003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21F1FE39-22F7-4589-85E1-529EF10ADD20}"/>
              </a:ext>
            </a:extLst>
          </p:cNvPr>
          <p:cNvSpPr txBox="1"/>
          <p:nvPr/>
        </p:nvSpPr>
        <p:spPr>
          <a:xfrm>
            <a:off x="8358757" y="5686887"/>
            <a:ext cx="31290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rgbClr val="020303"/>
                </a:solidFill>
                <a:latin typeface="Tahoma"/>
                <a:cs typeface="Tahoma"/>
              </a:rPr>
              <a:t>Nic</a:t>
            </a:r>
            <a:r>
              <a:rPr spc="20" dirty="0">
                <a:solidFill>
                  <a:srgbClr val="020303"/>
                </a:solidFill>
                <a:latin typeface="Tahoma"/>
                <a:cs typeface="Tahoma"/>
              </a:rPr>
              <a:t>kel-Ti</a:t>
            </a:r>
            <a:r>
              <a:rPr spc="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spc="10" dirty="0">
                <a:solidFill>
                  <a:srgbClr val="020303"/>
                </a:solidFill>
                <a:latin typeface="Tahoma"/>
                <a:cs typeface="Tahoma"/>
              </a:rPr>
              <a:t>anium</a:t>
            </a:r>
            <a:r>
              <a:rPr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20303"/>
                </a:solidFill>
                <a:latin typeface="Tahoma"/>
                <a:cs typeface="Tahoma"/>
              </a:rPr>
              <a:t>Guid</a:t>
            </a:r>
            <a:r>
              <a:rPr spc="-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pc="20" dirty="0">
                <a:solidFill>
                  <a:srgbClr val="020303"/>
                </a:solidFill>
                <a:latin typeface="Tahoma"/>
                <a:cs typeface="Tahoma"/>
              </a:rPr>
              <a:t>wi</a:t>
            </a:r>
            <a:r>
              <a:rPr spc="-2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endParaRPr dirty="0">
              <a:latin typeface="Tahoma"/>
              <a:cs typeface="Tahoma"/>
            </a:endParaRPr>
          </a:p>
        </p:txBody>
      </p:sp>
      <p:grpSp>
        <p:nvGrpSpPr>
          <p:cNvPr id="11" name="object 8">
            <a:extLst>
              <a:ext uri="{FF2B5EF4-FFF2-40B4-BE49-F238E27FC236}">
                <a16:creationId xmlns:a16="http://schemas.microsoft.com/office/drawing/2014/main" id="{9FD4F974-823D-4A21-9071-4C8F8B73ED7D}"/>
              </a:ext>
            </a:extLst>
          </p:cNvPr>
          <p:cNvGrpSpPr/>
          <p:nvPr/>
        </p:nvGrpSpPr>
        <p:grpSpPr>
          <a:xfrm>
            <a:off x="1891861" y="2564678"/>
            <a:ext cx="3447393" cy="2822693"/>
            <a:chOff x="287427" y="1839915"/>
            <a:chExt cx="3576820" cy="3023511"/>
          </a:xfrm>
        </p:grpSpPr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0AF0F579-BF1B-4F27-AD0F-5ED4BF7CD6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427" y="1839915"/>
              <a:ext cx="3073182" cy="2912804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04CE653B-7E0C-4016-92F7-984410FD703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734" y="3411359"/>
              <a:ext cx="3207513" cy="1452067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7C9BEC14-6E1F-4E6E-96AA-03903746803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9940" y="3763441"/>
              <a:ext cx="1370870" cy="666064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964A51B2-03EE-4D68-AF4D-07487EF32E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1838" y="3924032"/>
              <a:ext cx="971880" cy="519023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D8D84351-6232-4DBF-A1CF-48306368FA7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7780" y="4296333"/>
              <a:ext cx="753873" cy="460870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477FF949-2F42-4E99-85BC-D87D6562840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1778" y="2525191"/>
              <a:ext cx="1085315" cy="799274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323292BF-3BB1-4059-A79B-54D657CA1E4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32291" y="2945646"/>
              <a:ext cx="276385" cy="266614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5EC84942-F75B-4E47-B7C5-8E0F7BC91D8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82406" y="3129766"/>
              <a:ext cx="421640" cy="333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42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106AA7-6FDC-4869-8331-B4324008FFE2}"/>
              </a:ext>
            </a:extLst>
          </p:cNvPr>
          <p:cNvSpPr txBox="1"/>
          <p:nvPr/>
        </p:nvSpPr>
        <p:spPr>
          <a:xfrm>
            <a:off x="651641" y="1123871"/>
            <a:ext cx="609600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380"/>
              </a:spcBef>
              <a:buChar char="•"/>
              <a:tabLst>
                <a:tab pos="190500" algn="l"/>
              </a:tabLst>
            </a:pP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Indwelling</a:t>
            </a:r>
            <a:r>
              <a:rPr lang="en-IN" sz="1800" spc="-8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190500" algn="l"/>
              </a:tabLst>
            </a:pPr>
            <a:r>
              <a:rPr lang="en-IN" sz="1800" spc="-5">
                <a:solidFill>
                  <a:srgbClr val="020303"/>
                </a:solidFill>
                <a:latin typeface="Tahoma"/>
                <a:cs typeface="Tahoma"/>
              </a:rPr>
              <a:t>Y-Introducer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needle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>
                <a:solidFill>
                  <a:srgbClr val="020303"/>
                </a:solidFill>
                <a:latin typeface="Tahoma"/>
                <a:cs typeface="Tahoma"/>
              </a:rPr>
              <a:t>check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0">
                <a:solidFill>
                  <a:srgbClr val="020303"/>
                </a:solidFill>
                <a:latin typeface="Tahoma"/>
                <a:cs typeface="Tahoma"/>
              </a:rPr>
              <a:t>valve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0"/>
              </a:spcBef>
              <a:buChar char="•"/>
              <a:tabLst>
                <a:tab pos="190500" algn="l"/>
              </a:tabLst>
            </a:pP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J-Tip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guide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>
                <a:solidFill>
                  <a:srgbClr val="020303"/>
                </a:solidFill>
                <a:latin typeface="Tahoma"/>
                <a:cs typeface="Tahoma"/>
              </a:rPr>
              <a:t>wi</a:t>
            </a:r>
            <a:r>
              <a:rPr lang="en-IN" sz="1800" spc="-2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190500" algn="l"/>
              </a:tabLst>
            </a:pPr>
            <a:r>
              <a:rPr lang="en-IN" sz="1800" spc="-95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40">
                <a:solidFill>
                  <a:srgbClr val="020303"/>
                </a:solidFill>
                <a:latin typeface="Tahoma"/>
                <a:cs typeface="Tahoma"/>
              </a:rPr>
              <a:t>sel</a:t>
            </a:r>
            <a:r>
              <a:rPr lang="en-IN" sz="1800" spc="-7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dila</a:t>
            </a: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2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4"/>
              </a:spcBef>
              <a:buChar char="•"/>
              <a:tabLst>
                <a:tab pos="190500" algn="l"/>
              </a:tabLst>
            </a:pPr>
            <a:r>
              <a:rPr lang="en-IN" sz="1800" spc="35">
                <a:solidFill>
                  <a:srgbClr val="020303"/>
                </a:solidFill>
                <a:latin typeface="Tahoma"/>
                <a:cs typeface="Tahoma"/>
              </a:rPr>
              <a:t>Luer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45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ock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syrings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0"/>
              </a:spcBef>
              <a:buChar char="•"/>
              <a:tabLst>
                <a:tab pos="190500" algn="l"/>
              </a:tabLst>
            </a:pP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Scalpel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190500" algn="l"/>
              </a:tabLst>
            </a:pP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Cathe</a:t>
            </a:r>
            <a:r>
              <a:rPr lang="en-IN" sz="1800" spc="-1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30">
                <a:solidFill>
                  <a:srgbClr val="020303"/>
                </a:solidFill>
                <a:latin typeface="Tahoma"/>
                <a:cs typeface="Tahoma"/>
              </a:rPr>
              <a:t>er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holder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0"/>
              </a:spcBef>
              <a:buChar char="•"/>
              <a:tabLst>
                <a:tab pos="190500" algn="l"/>
              </a:tabLst>
            </a:pP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Cathe</a:t>
            </a:r>
            <a:r>
              <a:rPr lang="en-IN" sz="1800" spc="-1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30">
                <a:solidFill>
                  <a:srgbClr val="020303"/>
                </a:solidFill>
                <a:latin typeface="Tahoma"/>
                <a:cs typeface="Tahoma"/>
              </a:rPr>
              <a:t>er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holder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clamp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190500" algn="l"/>
              </a:tabLst>
            </a:pPr>
            <a:r>
              <a:rPr lang="en-IN" sz="1800" spc="-10">
                <a:solidFill>
                  <a:srgbClr val="020303"/>
                </a:solidFill>
                <a:latin typeface="Tahoma"/>
                <a:cs typeface="Tahoma"/>
              </a:rPr>
              <a:t>Injection</a:t>
            </a:r>
            <a:r>
              <a:rPr lang="en-IN" sz="1800" spc="-6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spc="15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IN" sz="1800" spc="-10">
                <a:solidFill>
                  <a:srgbClr val="020303"/>
                </a:solidFill>
                <a:latin typeface="Tahoma"/>
                <a:cs typeface="Tahoma"/>
              </a:rPr>
              <a:t>p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4"/>
              </a:spcBef>
              <a:buChar char="•"/>
              <a:tabLst>
                <a:tab pos="190500" algn="l"/>
              </a:tabLst>
            </a:pP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Extension</a:t>
            </a:r>
            <a:r>
              <a:rPr lang="en-IN" sz="1800" spc="-8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Line</a:t>
            </a:r>
            <a:r>
              <a:rPr lang="en-IN" sz="1800" spc="-7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>
                <a:solidFill>
                  <a:srgbClr val="020303"/>
                </a:solidFill>
                <a:latin typeface="Tahoma"/>
                <a:cs typeface="Tahoma"/>
              </a:rPr>
              <a:t>Clamp</a:t>
            </a:r>
            <a:endParaRPr lang="en-IN" sz="1800">
              <a:latin typeface="Tahoma"/>
              <a:cs typeface="Tahoma"/>
            </a:endParaRPr>
          </a:p>
          <a:p>
            <a:pPr marL="190500" indent="-177800">
              <a:lnSpc>
                <a:spcPct val="100000"/>
              </a:lnSpc>
              <a:spcBef>
                <a:spcPts val="280"/>
              </a:spcBef>
              <a:buChar char="•"/>
              <a:tabLst>
                <a:tab pos="190500" algn="l"/>
              </a:tabLst>
            </a:pP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Guiding</a:t>
            </a:r>
            <a:r>
              <a:rPr lang="en-IN" sz="1800" spc="-55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>
                <a:solidFill>
                  <a:srgbClr val="020303"/>
                </a:solidFill>
                <a:latin typeface="Tahoma"/>
                <a:cs typeface="Tahoma"/>
              </a:rPr>
              <a:t>Syringe/LOR</a:t>
            </a:r>
            <a:r>
              <a:rPr lang="en-IN" sz="1800" spc="-5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>
                <a:solidFill>
                  <a:srgbClr val="020303"/>
                </a:solidFill>
                <a:latin typeface="Tahoma"/>
                <a:cs typeface="Tahoma"/>
              </a:rPr>
              <a:t>Syringe</a:t>
            </a:r>
            <a:r>
              <a:rPr lang="en-IN" sz="1800" spc="-5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0">
                <a:solidFill>
                  <a:srgbClr val="020303"/>
                </a:solidFill>
                <a:latin typeface="Tahoma"/>
                <a:cs typeface="Tahoma"/>
              </a:rPr>
              <a:t>(Optional</a:t>
            </a:r>
            <a:endParaRPr lang="en-US" sz="1800" dirty="0"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7ED64-88E0-4C5E-8B95-0958741B1847}"/>
              </a:ext>
            </a:extLst>
          </p:cNvPr>
          <p:cNvSpPr txBox="1"/>
          <p:nvPr/>
        </p:nvSpPr>
        <p:spPr>
          <a:xfrm>
            <a:off x="493986" y="5352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0" dirty="0">
                <a:solidFill>
                  <a:srgbClr val="3C54A4"/>
                </a:solidFill>
                <a:latin typeface="Tahoma"/>
                <a:cs typeface="Tahoma"/>
              </a:rPr>
              <a:t>Comp</a:t>
            </a:r>
            <a:r>
              <a:rPr lang="en-US" sz="1800" spc="-20" dirty="0">
                <a:solidFill>
                  <a:srgbClr val="3C54A4"/>
                </a:solidFill>
                <a:latin typeface="Tahoma"/>
                <a:cs typeface="Tahoma"/>
              </a:rPr>
              <a:t>l</a:t>
            </a:r>
            <a:r>
              <a:rPr lang="en-US" sz="1800" dirty="0">
                <a:solidFill>
                  <a:srgbClr val="3C54A4"/>
                </a:solidFill>
                <a:latin typeface="Tahoma"/>
                <a:cs typeface="Tahoma"/>
              </a:rPr>
              <a:t>e</a:t>
            </a:r>
            <a:r>
              <a:rPr lang="en-US" sz="1800" spc="-10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lang="en-US" sz="1800" dirty="0">
                <a:solidFill>
                  <a:srgbClr val="3C54A4"/>
                </a:solidFill>
                <a:latin typeface="Tahoma"/>
                <a:cs typeface="Tahoma"/>
              </a:rPr>
              <a:t>e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3C54A4"/>
                </a:solidFill>
                <a:latin typeface="Tahoma"/>
                <a:cs typeface="Tahoma"/>
              </a:rPr>
              <a:t>set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3C54A4"/>
                </a:solidFill>
                <a:latin typeface="Tahoma"/>
                <a:cs typeface="Tahoma"/>
              </a:rPr>
              <a:t>of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3C54A4"/>
                </a:solidFill>
                <a:latin typeface="Tahoma"/>
                <a:cs typeface="Tahoma"/>
              </a:rPr>
              <a:t>C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V</a:t>
            </a:r>
            <a:r>
              <a:rPr lang="en-US" sz="1800" spc="40" dirty="0">
                <a:solidFill>
                  <a:srgbClr val="3C54A4"/>
                </a:solidFill>
                <a:latin typeface="Tahoma"/>
                <a:cs typeface="Tahoma"/>
              </a:rPr>
              <a:t>C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3C54A4"/>
                </a:solidFill>
                <a:latin typeface="Tahoma"/>
                <a:cs typeface="Tahoma"/>
              </a:rPr>
              <a:t>kit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3C54A4"/>
                </a:solidFill>
                <a:latin typeface="Tahoma"/>
                <a:cs typeface="Tahoma"/>
              </a:rPr>
              <a:t>c</a:t>
            </a:r>
            <a:r>
              <a:rPr lang="en-US" sz="1800" spc="25" dirty="0">
                <a:solidFill>
                  <a:srgbClr val="3C54A4"/>
                </a:solidFill>
                <a:latin typeface="Tahoma"/>
                <a:cs typeface="Tahoma"/>
              </a:rPr>
              <a:t>onsi</a:t>
            </a:r>
            <a:r>
              <a:rPr lang="en-US" sz="1800" spc="10" dirty="0">
                <a:solidFill>
                  <a:srgbClr val="3C54A4"/>
                </a:solidFill>
                <a:latin typeface="Tahoma"/>
                <a:cs typeface="Tahoma"/>
              </a:rPr>
              <a:t>s</a:t>
            </a:r>
            <a:r>
              <a:rPr lang="en-US" sz="1800" spc="-5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lang="en-US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US" sz="1800" spc="-30" dirty="0">
                <a:solidFill>
                  <a:srgbClr val="3C54A4"/>
                </a:solidFill>
                <a:latin typeface="Tahoma"/>
                <a:cs typeface="Tahoma"/>
              </a:rPr>
              <a:t>of:</a:t>
            </a:r>
            <a:endParaRPr lang="en-US" sz="1800" dirty="0">
              <a:latin typeface="Tahoma"/>
              <a:cs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3CF31-B761-42A6-8B21-CFBE818F4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69" y="1800898"/>
            <a:ext cx="7041931" cy="1194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EB41A-B9DE-42DA-A08F-03D27CD53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597"/>
            <a:ext cx="5602014" cy="1573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7681C-1366-4F27-88C5-7F4296373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55475" y="3672217"/>
            <a:ext cx="6768662" cy="9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6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D8AD41-8FE2-413C-84FB-D1F16DAFC82B}"/>
              </a:ext>
            </a:extLst>
          </p:cNvPr>
          <p:cNvSpPr txBox="1"/>
          <p:nvPr/>
        </p:nvSpPr>
        <p:spPr>
          <a:xfrm>
            <a:off x="493986" y="1081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0" dirty="0">
                <a:solidFill>
                  <a:srgbClr val="3C54A4"/>
                </a:solidFill>
                <a:latin typeface="Tahoma"/>
                <a:cs typeface="Tahoma"/>
              </a:rPr>
              <a:t>Ordering Information</a:t>
            </a:r>
            <a:r>
              <a:rPr lang="en-US" sz="1800" spc="-30" dirty="0">
                <a:solidFill>
                  <a:srgbClr val="3C54A4"/>
                </a:solidFill>
                <a:latin typeface="Tahoma"/>
                <a:cs typeface="Tahoma"/>
              </a:rPr>
              <a:t>: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C6866A-AE87-4103-AF95-7D7A9CE3C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989590"/>
              </p:ext>
            </p:extLst>
          </p:nvPr>
        </p:nvGraphicFramePr>
        <p:xfrm>
          <a:off x="606973" y="612243"/>
          <a:ext cx="10943896" cy="1396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3969445682"/>
                    </a:ext>
                  </a:extLst>
                </a:gridCol>
                <a:gridCol w="1021027">
                  <a:extLst>
                    <a:ext uri="{9D8B030D-6E8A-4147-A177-3AD203B41FA5}">
                      <a16:colId xmlns:a16="http://schemas.microsoft.com/office/drawing/2014/main" val="3304479417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156150357"/>
                    </a:ext>
                  </a:extLst>
                </a:gridCol>
                <a:gridCol w="542932">
                  <a:extLst>
                    <a:ext uri="{9D8B030D-6E8A-4147-A177-3AD203B41FA5}">
                      <a16:colId xmlns:a16="http://schemas.microsoft.com/office/drawing/2014/main" val="749114650"/>
                    </a:ext>
                  </a:extLst>
                </a:gridCol>
                <a:gridCol w="875965">
                  <a:extLst>
                    <a:ext uri="{9D8B030D-6E8A-4147-A177-3AD203B41FA5}">
                      <a16:colId xmlns:a16="http://schemas.microsoft.com/office/drawing/2014/main" val="3596408751"/>
                    </a:ext>
                  </a:extLst>
                </a:gridCol>
                <a:gridCol w="1313793">
                  <a:extLst>
                    <a:ext uri="{9D8B030D-6E8A-4147-A177-3AD203B41FA5}">
                      <a16:colId xmlns:a16="http://schemas.microsoft.com/office/drawing/2014/main" val="96362280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38456038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3118861778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280790545"/>
                    </a:ext>
                  </a:extLst>
                </a:gridCol>
              </a:tblGrid>
              <a:tr h="391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Particulars</a:t>
                      </a:r>
                      <a:endParaRPr lang="en-IN" sz="1800" dirty="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524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Cathe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Size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Ga/Fr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214629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  </a:t>
                      </a: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33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Gather  Length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Dila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or 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4953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Guide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Nick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anium  Doub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33401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16954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Int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odu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11187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CC5B5372-E5AC-42F9-BCFB-7199E6124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200938"/>
              </p:ext>
            </p:extLst>
          </p:nvPr>
        </p:nvGraphicFramePr>
        <p:xfrm>
          <a:off x="606972" y="2043655"/>
          <a:ext cx="10943895" cy="3440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6835">
                  <a:extLst>
                    <a:ext uri="{9D8B030D-6E8A-4147-A177-3AD203B41FA5}">
                      <a16:colId xmlns:a16="http://schemas.microsoft.com/office/drawing/2014/main" val="2659169239"/>
                    </a:ext>
                  </a:extLst>
                </a:gridCol>
                <a:gridCol w="1040524">
                  <a:extLst>
                    <a:ext uri="{9D8B030D-6E8A-4147-A177-3AD203B41FA5}">
                      <a16:colId xmlns:a16="http://schemas.microsoft.com/office/drawing/2014/main" val="1023129240"/>
                    </a:ext>
                  </a:extLst>
                </a:gridCol>
                <a:gridCol w="935421">
                  <a:extLst>
                    <a:ext uri="{9D8B030D-6E8A-4147-A177-3AD203B41FA5}">
                      <a16:colId xmlns:a16="http://schemas.microsoft.com/office/drawing/2014/main" val="1915066997"/>
                    </a:ext>
                  </a:extLst>
                </a:gridCol>
                <a:gridCol w="553438">
                  <a:extLst>
                    <a:ext uri="{9D8B030D-6E8A-4147-A177-3AD203B41FA5}">
                      <a16:colId xmlns:a16="http://schemas.microsoft.com/office/drawing/2014/main" val="2324792742"/>
                    </a:ext>
                  </a:extLst>
                </a:gridCol>
                <a:gridCol w="865458">
                  <a:extLst>
                    <a:ext uri="{9D8B030D-6E8A-4147-A177-3AD203B41FA5}">
                      <a16:colId xmlns:a16="http://schemas.microsoft.com/office/drawing/2014/main" val="3307126000"/>
                    </a:ext>
                  </a:extLst>
                </a:gridCol>
                <a:gridCol w="1324304">
                  <a:extLst>
                    <a:ext uri="{9D8B030D-6E8A-4147-A177-3AD203B41FA5}">
                      <a16:colId xmlns:a16="http://schemas.microsoft.com/office/drawing/2014/main" val="1013521363"/>
                    </a:ext>
                  </a:extLst>
                </a:gridCol>
                <a:gridCol w="1179867">
                  <a:extLst>
                    <a:ext uri="{9D8B030D-6E8A-4147-A177-3AD203B41FA5}">
                      <a16:colId xmlns:a16="http://schemas.microsoft.com/office/drawing/2014/main" val="1292264706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1387948262"/>
                    </a:ext>
                  </a:extLst>
                </a:gridCol>
                <a:gridCol w="1719298">
                  <a:extLst>
                    <a:ext uri="{9D8B030D-6E8A-4147-A177-3AD203B41FA5}">
                      <a16:colId xmlns:a16="http://schemas.microsoft.com/office/drawing/2014/main" val="2296339546"/>
                    </a:ext>
                  </a:extLst>
                </a:gridCol>
              </a:tblGrid>
              <a:tr h="381804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22Ga/2Fr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PCVC-22G01-13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PCVC-22G01-13IS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14030"/>
                  </a:ext>
                </a:extLst>
              </a:tr>
              <a:tr h="381862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20Ga/3Fr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PCVC-20G01-13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PCVC-20G01-13IS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482261"/>
                  </a:ext>
                </a:extLst>
              </a:tr>
              <a:tr h="381841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18Ga/4Fr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PCVC-18G01-20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PCVC-18G01-20IS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648281"/>
                  </a:ext>
                </a:extLst>
              </a:tr>
              <a:tr h="381816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16Ga/5Fr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0.032x60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PCVC-16G01-16YN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PCVC-16G01-16IS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87100"/>
                  </a:ext>
                </a:extLst>
              </a:tr>
              <a:tr h="381841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16Ga/5Fr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0.032x60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PCVC-16G01-20YN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PCVC-16G01-20IS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162296"/>
                  </a:ext>
                </a:extLst>
              </a:tr>
              <a:tr h="416795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14Ga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14Ga/6Fr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PCVC-14G01-20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PCVC-14G01-20YN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PCVC-14G01-20IS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57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90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D8AD41-8FE2-413C-84FB-D1F16DAFC82B}"/>
              </a:ext>
            </a:extLst>
          </p:cNvPr>
          <p:cNvSpPr txBox="1"/>
          <p:nvPr/>
        </p:nvSpPr>
        <p:spPr>
          <a:xfrm>
            <a:off x="493986" y="1081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0" dirty="0">
                <a:solidFill>
                  <a:srgbClr val="3C54A4"/>
                </a:solidFill>
                <a:latin typeface="Tahoma"/>
                <a:cs typeface="Tahoma"/>
              </a:rPr>
              <a:t>Ordering Information</a:t>
            </a:r>
            <a:r>
              <a:rPr lang="en-US" sz="1800" spc="-30" dirty="0">
                <a:solidFill>
                  <a:srgbClr val="3C54A4"/>
                </a:solidFill>
                <a:latin typeface="Tahoma"/>
                <a:cs typeface="Tahoma"/>
              </a:rPr>
              <a:t>: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F79408-CD4B-4AEB-9826-F0C4BE479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16374"/>
              </p:ext>
            </p:extLst>
          </p:nvPr>
        </p:nvGraphicFramePr>
        <p:xfrm>
          <a:off x="606973" y="2048820"/>
          <a:ext cx="10943896" cy="401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09">
                  <a:extLst>
                    <a:ext uri="{9D8B030D-6E8A-4147-A177-3AD203B41FA5}">
                      <a16:colId xmlns:a16="http://schemas.microsoft.com/office/drawing/2014/main" val="3800092749"/>
                    </a:ext>
                  </a:extLst>
                </a:gridCol>
                <a:gridCol w="1010518">
                  <a:extLst>
                    <a:ext uri="{9D8B030D-6E8A-4147-A177-3AD203B41FA5}">
                      <a16:colId xmlns:a16="http://schemas.microsoft.com/office/drawing/2014/main" val="3495292415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4271058115"/>
                    </a:ext>
                  </a:extLst>
                </a:gridCol>
                <a:gridCol w="542929">
                  <a:extLst>
                    <a:ext uri="{9D8B030D-6E8A-4147-A177-3AD203B41FA5}">
                      <a16:colId xmlns:a16="http://schemas.microsoft.com/office/drawing/2014/main" val="2448426851"/>
                    </a:ext>
                  </a:extLst>
                </a:gridCol>
                <a:gridCol w="854947">
                  <a:extLst>
                    <a:ext uri="{9D8B030D-6E8A-4147-A177-3AD203B41FA5}">
                      <a16:colId xmlns:a16="http://schemas.microsoft.com/office/drawing/2014/main" val="3301707161"/>
                    </a:ext>
                  </a:extLst>
                </a:gridCol>
                <a:gridCol w="1366345">
                  <a:extLst>
                    <a:ext uri="{9D8B030D-6E8A-4147-A177-3AD203B41FA5}">
                      <a16:colId xmlns:a16="http://schemas.microsoft.com/office/drawing/2014/main" val="1430574897"/>
                    </a:ext>
                  </a:extLst>
                </a:gridCol>
                <a:gridCol w="1148337">
                  <a:extLst>
                    <a:ext uri="{9D8B030D-6E8A-4147-A177-3AD203B41FA5}">
                      <a16:colId xmlns:a16="http://schemas.microsoft.com/office/drawing/2014/main" val="2330941493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854443441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863014087"/>
                    </a:ext>
                  </a:extLst>
                </a:gridCol>
              </a:tblGrid>
              <a:tr h="419699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520418"/>
                  </a:ext>
                </a:extLst>
              </a:tr>
              <a:tr h="423837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PCVC-402-8IS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630549"/>
                  </a:ext>
                </a:extLst>
              </a:tr>
              <a:tr h="446725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PCVC-402-13IS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352790"/>
                  </a:ext>
                </a:extLst>
              </a:tr>
              <a:tr h="419699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18,20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PCVC-502-8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PCVC-502-8IS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376937"/>
                  </a:ext>
                </a:extLst>
              </a:tr>
              <a:tr h="419763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18,20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PCVC-502-13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PCVC-502-13IS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16659"/>
                  </a:ext>
                </a:extLst>
              </a:tr>
              <a:tr h="446692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PCVC-702-16YN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PCVC-702-16IS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839469"/>
                  </a:ext>
                </a:extLst>
              </a:tr>
              <a:tr h="419731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PCVC-702-20YN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PCVC-702-20IS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2673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0BB43B-AB23-4414-B665-2F9DC7262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437590"/>
              </p:ext>
            </p:extLst>
          </p:nvPr>
        </p:nvGraphicFramePr>
        <p:xfrm>
          <a:off x="606973" y="612243"/>
          <a:ext cx="10943896" cy="1396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3969445682"/>
                    </a:ext>
                  </a:extLst>
                </a:gridCol>
                <a:gridCol w="1021027">
                  <a:extLst>
                    <a:ext uri="{9D8B030D-6E8A-4147-A177-3AD203B41FA5}">
                      <a16:colId xmlns:a16="http://schemas.microsoft.com/office/drawing/2014/main" val="3304479417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156150357"/>
                    </a:ext>
                  </a:extLst>
                </a:gridCol>
                <a:gridCol w="542932">
                  <a:extLst>
                    <a:ext uri="{9D8B030D-6E8A-4147-A177-3AD203B41FA5}">
                      <a16:colId xmlns:a16="http://schemas.microsoft.com/office/drawing/2014/main" val="749114650"/>
                    </a:ext>
                  </a:extLst>
                </a:gridCol>
                <a:gridCol w="875965">
                  <a:extLst>
                    <a:ext uri="{9D8B030D-6E8A-4147-A177-3AD203B41FA5}">
                      <a16:colId xmlns:a16="http://schemas.microsoft.com/office/drawing/2014/main" val="3596408751"/>
                    </a:ext>
                  </a:extLst>
                </a:gridCol>
                <a:gridCol w="1313793">
                  <a:extLst>
                    <a:ext uri="{9D8B030D-6E8A-4147-A177-3AD203B41FA5}">
                      <a16:colId xmlns:a16="http://schemas.microsoft.com/office/drawing/2014/main" val="96362280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38456038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3118861778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280790545"/>
                    </a:ext>
                  </a:extLst>
                </a:gridCol>
              </a:tblGrid>
              <a:tr h="391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Particulars</a:t>
                      </a:r>
                      <a:endParaRPr lang="en-IN" sz="1800" dirty="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524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Cathe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Size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Ga/Fr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214629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  </a:t>
                      </a: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33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Gather  Length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Dila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or 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4953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Guide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Nick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anium  Doub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33401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16954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Int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odu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1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652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D8AD41-8FE2-413C-84FB-D1F16DAFC82B}"/>
              </a:ext>
            </a:extLst>
          </p:cNvPr>
          <p:cNvSpPr txBox="1"/>
          <p:nvPr/>
        </p:nvSpPr>
        <p:spPr>
          <a:xfrm>
            <a:off x="493986" y="1081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0" dirty="0">
                <a:solidFill>
                  <a:srgbClr val="3C54A4"/>
                </a:solidFill>
                <a:latin typeface="Tahoma"/>
                <a:cs typeface="Tahoma"/>
              </a:rPr>
              <a:t>Ordering Information</a:t>
            </a:r>
            <a:r>
              <a:rPr lang="en-US" sz="1800" spc="-30" dirty="0">
                <a:solidFill>
                  <a:srgbClr val="3C54A4"/>
                </a:solidFill>
                <a:latin typeface="Tahoma"/>
                <a:cs typeface="Tahoma"/>
              </a:rPr>
              <a:t>: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3D04F9-B095-4B41-AC46-F838408F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3628"/>
              </p:ext>
            </p:extLst>
          </p:nvPr>
        </p:nvGraphicFramePr>
        <p:xfrm>
          <a:off x="606973" y="2008608"/>
          <a:ext cx="10943896" cy="401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1226380551"/>
                    </a:ext>
                  </a:extLst>
                </a:gridCol>
                <a:gridCol w="1010517">
                  <a:extLst>
                    <a:ext uri="{9D8B030D-6E8A-4147-A177-3AD203B41FA5}">
                      <a16:colId xmlns:a16="http://schemas.microsoft.com/office/drawing/2014/main" val="2840611287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972579227"/>
                    </a:ext>
                  </a:extLst>
                </a:gridCol>
                <a:gridCol w="553442">
                  <a:extLst>
                    <a:ext uri="{9D8B030D-6E8A-4147-A177-3AD203B41FA5}">
                      <a16:colId xmlns:a16="http://schemas.microsoft.com/office/drawing/2014/main" val="174908109"/>
                    </a:ext>
                  </a:extLst>
                </a:gridCol>
                <a:gridCol w="865454">
                  <a:extLst>
                    <a:ext uri="{9D8B030D-6E8A-4147-A177-3AD203B41FA5}">
                      <a16:colId xmlns:a16="http://schemas.microsoft.com/office/drawing/2014/main" val="98853311"/>
                    </a:ext>
                  </a:extLst>
                </a:gridCol>
                <a:gridCol w="1303283">
                  <a:extLst>
                    <a:ext uri="{9D8B030D-6E8A-4147-A177-3AD203B41FA5}">
                      <a16:colId xmlns:a16="http://schemas.microsoft.com/office/drawing/2014/main" val="3925712840"/>
                    </a:ext>
                  </a:extLst>
                </a:gridCol>
                <a:gridCol w="1200889">
                  <a:extLst>
                    <a:ext uri="{9D8B030D-6E8A-4147-A177-3AD203B41FA5}">
                      <a16:colId xmlns:a16="http://schemas.microsoft.com/office/drawing/2014/main" val="1048702167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1694608310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850396571"/>
                    </a:ext>
                  </a:extLst>
                </a:gridCol>
              </a:tblGrid>
              <a:tr h="387592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20,22,22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PCVC-4.503-6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PCVC-4.503-6IS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586004"/>
                  </a:ext>
                </a:extLst>
              </a:tr>
              <a:tr h="387592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20,22,22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PCVC-4.503-10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PCVC-4.503-10IS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90149"/>
                  </a:ext>
                </a:extLst>
              </a:tr>
              <a:tr h="387592"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20,22,22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870116"/>
                  </a:ext>
                </a:extLst>
              </a:tr>
              <a:tr h="387564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20,22,22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PCVC-5.503-8IS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379631"/>
                  </a:ext>
                </a:extLst>
              </a:tr>
              <a:tr h="387623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20,22,22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0.018x50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-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PCVC-5.503-13IS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36741"/>
                  </a:ext>
                </a:extLst>
              </a:tr>
              <a:tr h="387592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16,18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PCVC-703-10YN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194469"/>
                  </a:ext>
                </a:extLst>
              </a:tr>
              <a:tr h="387592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16,18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PCVC-703-13YN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10535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D60BCE0-FACB-48B3-827F-4F7D6ACBF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10144"/>
              </p:ext>
            </p:extLst>
          </p:nvPr>
        </p:nvGraphicFramePr>
        <p:xfrm>
          <a:off x="606973" y="612243"/>
          <a:ext cx="10943896" cy="1396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3969445682"/>
                    </a:ext>
                  </a:extLst>
                </a:gridCol>
                <a:gridCol w="1021027">
                  <a:extLst>
                    <a:ext uri="{9D8B030D-6E8A-4147-A177-3AD203B41FA5}">
                      <a16:colId xmlns:a16="http://schemas.microsoft.com/office/drawing/2014/main" val="3304479417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156150357"/>
                    </a:ext>
                  </a:extLst>
                </a:gridCol>
                <a:gridCol w="542932">
                  <a:extLst>
                    <a:ext uri="{9D8B030D-6E8A-4147-A177-3AD203B41FA5}">
                      <a16:colId xmlns:a16="http://schemas.microsoft.com/office/drawing/2014/main" val="749114650"/>
                    </a:ext>
                  </a:extLst>
                </a:gridCol>
                <a:gridCol w="875965">
                  <a:extLst>
                    <a:ext uri="{9D8B030D-6E8A-4147-A177-3AD203B41FA5}">
                      <a16:colId xmlns:a16="http://schemas.microsoft.com/office/drawing/2014/main" val="3596408751"/>
                    </a:ext>
                  </a:extLst>
                </a:gridCol>
                <a:gridCol w="1313793">
                  <a:extLst>
                    <a:ext uri="{9D8B030D-6E8A-4147-A177-3AD203B41FA5}">
                      <a16:colId xmlns:a16="http://schemas.microsoft.com/office/drawing/2014/main" val="96362280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38456038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3118861778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280790545"/>
                    </a:ext>
                  </a:extLst>
                </a:gridCol>
              </a:tblGrid>
              <a:tr h="391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Particulars</a:t>
                      </a:r>
                      <a:endParaRPr lang="en-IN" sz="1800" dirty="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524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Cathe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Size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Ga/Fr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214629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  </a:t>
                      </a: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33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Gather  Length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Dila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or 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4953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Guide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Nick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anium  Doub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33401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16954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Int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odu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1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889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D8AD41-8FE2-413C-84FB-D1F16DAFC82B}"/>
              </a:ext>
            </a:extLst>
          </p:cNvPr>
          <p:cNvSpPr txBox="1"/>
          <p:nvPr/>
        </p:nvSpPr>
        <p:spPr>
          <a:xfrm>
            <a:off x="493986" y="1081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30" dirty="0">
                <a:solidFill>
                  <a:srgbClr val="3C54A4"/>
                </a:solidFill>
                <a:latin typeface="Tahoma"/>
                <a:cs typeface="Tahoma"/>
              </a:rPr>
              <a:t>Ordering Information</a:t>
            </a:r>
            <a:r>
              <a:rPr lang="en-US" sz="1800" spc="-30" dirty="0">
                <a:solidFill>
                  <a:srgbClr val="3C54A4"/>
                </a:solidFill>
                <a:latin typeface="Tahoma"/>
                <a:cs typeface="Tahoma"/>
              </a:rPr>
              <a:t>:</a:t>
            </a:r>
            <a:endParaRPr lang="en-US" sz="1800" dirty="0">
              <a:latin typeface="Tahoma"/>
              <a:cs typeface="Tahom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3D04F9-B095-4B41-AC46-F838408F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91379"/>
              </p:ext>
            </p:extLst>
          </p:nvPr>
        </p:nvGraphicFramePr>
        <p:xfrm>
          <a:off x="606973" y="2008608"/>
          <a:ext cx="10943896" cy="114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1226380551"/>
                    </a:ext>
                  </a:extLst>
                </a:gridCol>
                <a:gridCol w="1010517">
                  <a:extLst>
                    <a:ext uri="{9D8B030D-6E8A-4147-A177-3AD203B41FA5}">
                      <a16:colId xmlns:a16="http://schemas.microsoft.com/office/drawing/2014/main" val="2840611287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2972579227"/>
                    </a:ext>
                  </a:extLst>
                </a:gridCol>
                <a:gridCol w="574463">
                  <a:extLst>
                    <a:ext uri="{9D8B030D-6E8A-4147-A177-3AD203B41FA5}">
                      <a16:colId xmlns:a16="http://schemas.microsoft.com/office/drawing/2014/main" val="174908109"/>
                    </a:ext>
                  </a:extLst>
                </a:gridCol>
                <a:gridCol w="865454">
                  <a:extLst>
                    <a:ext uri="{9D8B030D-6E8A-4147-A177-3AD203B41FA5}">
                      <a16:colId xmlns:a16="http://schemas.microsoft.com/office/drawing/2014/main" val="98853311"/>
                    </a:ext>
                  </a:extLst>
                </a:gridCol>
                <a:gridCol w="1303283">
                  <a:extLst>
                    <a:ext uri="{9D8B030D-6E8A-4147-A177-3AD203B41FA5}">
                      <a16:colId xmlns:a16="http://schemas.microsoft.com/office/drawing/2014/main" val="3925712840"/>
                    </a:ext>
                  </a:extLst>
                </a:gridCol>
                <a:gridCol w="1200889">
                  <a:extLst>
                    <a:ext uri="{9D8B030D-6E8A-4147-A177-3AD203B41FA5}">
                      <a16:colId xmlns:a16="http://schemas.microsoft.com/office/drawing/2014/main" val="1048702167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1694608310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850396571"/>
                    </a:ext>
                  </a:extLst>
                </a:gridCol>
              </a:tblGrid>
              <a:tr h="387592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16,18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PCVC-703-16YN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PCVC-703-16IS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747432"/>
                  </a:ext>
                </a:extLst>
              </a:tr>
              <a:tr h="387564"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7Fr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16,18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,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PCVC-703-20YN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PCVC-703-20IS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13342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99139F-C7A2-45F3-8747-78A3F571F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073040"/>
              </p:ext>
            </p:extLst>
          </p:nvPr>
        </p:nvGraphicFramePr>
        <p:xfrm>
          <a:off x="606972" y="3156688"/>
          <a:ext cx="10943894" cy="229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09">
                  <a:extLst>
                    <a:ext uri="{9D8B030D-6E8A-4147-A177-3AD203B41FA5}">
                      <a16:colId xmlns:a16="http://schemas.microsoft.com/office/drawing/2014/main" val="2864220283"/>
                    </a:ext>
                  </a:extLst>
                </a:gridCol>
                <a:gridCol w="989498">
                  <a:extLst>
                    <a:ext uri="{9D8B030D-6E8A-4147-A177-3AD203B41FA5}">
                      <a16:colId xmlns:a16="http://schemas.microsoft.com/office/drawing/2014/main" val="3294425127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290477043"/>
                    </a:ext>
                  </a:extLst>
                </a:gridCol>
                <a:gridCol w="563950">
                  <a:extLst>
                    <a:ext uri="{9D8B030D-6E8A-4147-A177-3AD203B41FA5}">
                      <a16:colId xmlns:a16="http://schemas.microsoft.com/office/drawing/2014/main" val="3679802863"/>
                    </a:ext>
                  </a:extLst>
                </a:gridCol>
                <a:gridCol w="854947">
                  <a:extLst>
                    <a:ext uri="{9D8B030D-6E8A-4147-A177-3AD203B41FA5}">
                      <a16:colId xmlns:a16="http://schemas.microsoft.com/office/drawing/2014/main" val="132604117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3741676326"/>
                    </a:ext>
                  </a:extLst>
                </a:gridCol>
                <a:gridCol w="1253438">
                  <a:extLst>
                    <a:ext uri="{9D8B030D-6E8A-4147-A177-3AD203B41FA5}">
                      <a16:colId xmlns:a16="http://schemas.microsoft.com/office/drawing/2014/main" val="2449059887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2125606506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3414434964"/>
                    </a:ext>
                  </a:extLst>
                </a:gridCol>
              </a:tblGrid>
              <a:tr h="553494"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14,16,18,18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PCVC-8.504-10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PCVC-8.504-10YN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255532"/>
                  </a:ext>
                </a:extLst>
              </a:tr>
              <a:tr h="553535"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13cms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14,16,18,18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PCVC-8.504-13YN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PCVC-8.504-13IS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2884"/>
                  </a:ext>
                </a:extLst>
              </a:tr>
              <a:tr h="553535"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14,16,18,18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50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PCVC-8.504-16YN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PCVC-8.504-16IS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434398"/>
                  </a:ext>
                </a:extLst>
              </a:tr>
              <a:tr h="553535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20cms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8.5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14,16,18,18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6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0.035x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60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PCVC-8.504-20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PCVC-8.504-20YN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PCVC-8.504-20IS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0631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E05DDF-784D-4A79-8BB0-C1B16316F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52185"/>
              </p:ext>
            </p:extLst>
          </p:nvPr>
        </p:nvGraphicFramePr>
        <p:xfrm>
          <a:off x="606973" y="612243"/>
          <a:ext cx="10943896" cy="1396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5310">
                  <a:extLst>
                    <a:ext uri="{9D8B030D-6E8A-4147-A177-3AD203B41FA5}">
                      <a16:colId xmlns:a16="http://schemas.microsoft.com/office/drawing/2014/main" val="3969445682"/>
                    </a:ext>
                  </a:extLst>
                </a:gridCol>
                <a:gridCol w="1021027">
                  <a:extLst>
                    <a:ext uri="{9D8B030D-6E8A-4147-A177-3AD203B41FA5}">
                      <a16:colId xmlns:a16="http://schemas.microsoft.com/office/drawing/2014/main" val="33044794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56150357"/>
                    </a:ext>
                  </a:extLst>
                </a:gridCol>
                <a:gridCol w="595484">
                  <a:extLst>
                    <a:ext uri="{9D8B030D-6E8A-4147-A177-3AD203B41FA5}">
                      <a16:colId xmlns:a16="http://schemas.microsoft.com/office/drawing/2014/main" val="749114650"/>
                    </a:ext>
                  </a:extLst>
                </a:gridCol>
                <a:gridCol w="875965">
                  <a:extLst>
                    <a:ext uri="{9D8B030D-6E8A-4147-A177-3AD203B41FA5}">
                      <a16:colId xmlns:a16="http://schemas.microsoft.com/office/drawing/2014/main" val="3596408751"/>
                    </a:ext>
                  </a:extLst>
                </a:gridCol>
                <a:gridCol w="1313793">
                  <a:extLst>
                    <a:ext uri="{9D8B030D-6E8A-4147-A177-3AD203B41FA5}">
                      <a16:colId xmlns:a16="http://schemas.microsoft.com/office/drawing/2014/main" val="96362280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38456038"/>
                    </a:ext>
                  </a:extLst>
                </a:gridCol>
                <a:gridCol w="1588750">
                  <a:extLst>
                    <a:ext uri="{9D8B030D-6E8A-4147-A177-3AD203B41FA5}">
                      <a16:colId xmlns:a16="http://schemas.microsoft.com/office/drawing/2014/main" val="3118861778"/>
                    </a:ext>
                  </a:extLst>
                </a:gridCol>
                <a:gridCol w="1719299">
                  <a:extLst>
                    <a:ext uri="{9D8B030D-6E8A-4147-A177-3AD203B41FA5}">
                      <a16:colId xmlns:a16="http://schemas.microsoft.com/office/drawing/2014/main" val="1280790545"/>
                    </a:ext>
                  </a:extLst>
                </a:gridCol>
              </a:tblGrid>
              <a:tr h="391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Particulars</a:t>
                      </a:r>
                      <a:endParaRPr lang="en-IN" sz="1800" dirty="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524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Cathe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Size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spc="-3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Ga/Fr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214629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Lumen  </a:t>
                      </a:r>
                      <a:r>
                        <a:rPr sz="1800" spc="-5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33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Gather  Length  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cms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Dila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or  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Fr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marR="4953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Guide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Nick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Ti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anium  Doub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Di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spc="-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33401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with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  <a:p>
                      <a:pPr marL="50165" marR="16954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Std.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Need</a:t>
                      </a: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  Int</a:t>
                      </a:r>
                      <a:r>
                        <a:rPr sz="1800" spc="-2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odu</a:t>
                      </a:r>
                      <a:r>
                        <a:rPr sz="1800" spc="-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er</a:t>
                      </a:r>
                      <a:r>
                        <a:rPr sz="1800" spc="-6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Syringe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1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97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169D33-4FC0-464F-93DB-4038D3B61819}"/>
              </a:ext>
            </a:extLst>
          </p:cNvPr>
          <p:cNvSpPr txBox="1"/>
          <p:nvPr/>
        </p:nvSpPr>
        <p:spPr>
          <a:xfrm>
            <a:off x="4740166" y="3855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6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114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402666"/>
                </a:solidFill>
                <a:latin typeface="Tahoma"/>
                <a:cs typeface="Tahoma"/>
              </a:rPr>
              <a:t>Catheter</a:t>
            </a:r>
            <a:r>
              <a:rPr lang="en-IN" sz="1800" spc="-114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kit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31073-690C-46AC-B1F5-ADDA9C11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31" y="1978435"/>
            <a:ext cx="6675497" cy="1528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D8892-0EF5-447D-BA88-AF85264D8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6" y="3802921"/>
            <a:ext cx="3670948" cy="906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2F2C18-66FE-47B3-90DC-B1CB8102A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20359" y="3258223"/>
            <a:ext cx="4795555" cy="575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7160D7-C898-4930-B7C6-BDBDF1934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5" y="1267861"/>
            <a:ext cx="8185495" cy="49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2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169D33-4FC0-464F-93DB-4038D3B61819}"/>
              </a:ext>
            </a:extLst>
          </p:cNvPr>
          <p:cNvSpPr txBox="1"/>
          <p:nvPr/>
        </p:nvSpPr>
        <p:spPr>
          <a:xfrm>
            <a:off x="4740166" y="3855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6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114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402666"/>
                </a:solidFill>
                <a:latin typeface="Tahoma"/>
                <a:cs typeface="Tahoma"/>
              </a:rPr>
              <a:t>Catheter</a:t>
            </a:r>
            <a:r>
              <a:rPr lang="en-IN" sz="1800" spc="-114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45" dirty="0">
                <a:solidFill>
                  <a:srgbClr val="402666"/>
                </a:solidFill>
                <a:latin typeface="Tahoma"/>
                <a:cs typeface="Tahoma"/>
              </a:rPr>
              <a:t>kit</a:t>
            </a:r>
            <a:endParaRPr lang="en-IN"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88F088B-F36B-41F4-91AF-4774BA04B9CB}"/>
              </a:ext>
            </a:extLst>
          </p:cNvPr>
          <p:cNvSpPr txBox="1"/>
          <p:nvPr/>
        </p:nvSpPr>
        <p:spPr>
          <a:xfrm>
            <a:off x="817552" y="2410540"/>
            <a:ext cx="1925648" cy="260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75">
              <a:lnSpc>
                <a:spcPts val="1920"/>
              </a:lnSpc>
              <a:spcBef>
                <a:spcPts val="135"/>
              </a:spcBef>
            </a:pPr>
            <a:r>
              <a:rPr spc="55" dirty="0">
                <a:solidFill>
                  <a:srgbClr val="3C54A3"/>
                </a:solidFill>
                <a:latin typeface="Tahoma"/>
                <a:cs typeface="Tahoma"/>
              </a:rPr>
              <a:t>Characteristics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06ED30C3-D455-4799-B231-4CBA5B5F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08" y="1105602"/>
            <a:ext cx="2689860" cy="1799549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D933F367-121D-4F4B-A44F-6EAEA37AC96E}"/>
              </a:ext>
            </a:extLst>
          </p:cNvPr>
          <p:cNvSpPr txBox="1"/>
          <p:nvPr/>
        </p:nvSpPr>
        <p:spPr>
          <a:xfrm>
            <a:off x="8245708" y="708040"/>
            <a:ext cx="1697078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30" dirty="0">
                <a:solidFill>
                  <a:srgbClr val="3C54A3"/>
                </a:solidFill>
                <a:latin typeface="Tahoma"/>
                <a:cs typeface="Tahoma"/>
              </a:rPr>
              <a:t>Specification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F0E7B0C-69E2-4638-8608-8FA2AB6C6F57}"/>
              </a:ext>
            </a:extLst>
          </p:cNvPr>
          <p:cNvSpPr txBox="1"/>
          <p:nvPr/>
        </p:nvSpPr>
        <p:spPr>
          <a:xfrm>
            <a:off x="859176" y="1005855"/>
            <a:ext cx="2338070" cy="121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" marR="5715" indent="-7620">
              <a:lnSpc>
                <a:spcPct val="143000"/>
              </a:lnSpc>
              <a:spcBef>
                <a:spcPts val="100"/>
              </a:spcBef>
            </a:pP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Monitor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invasive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blood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pressure </a:t>
            </a:r>
            <a:r>
              <a:rPr sz="1400" spc="-31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Collec</a:t>
            </a:r>
            <a:r>
              <a:rPr sz="1400" spc="2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bloo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d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sample</a:t>
            </a:r>
            <a:endParaRPr sz="1400" dirty="0">
              <a:latin typeface="Tahoma"/>
              <a:cs typeface="Tahoma"/>
            </a:endParaRPr>
          </a:p>
          <a:p>
            <a:pPr marL="20320">
              <a:lnSpc>
                <a:spcPct val="100000"/>
              </a:lnSpc>
              <a:spcBef>
                <a:spcPts val="540"/>
              </a:spcBef>
            </a:pPr>
            <a:r>
              <a:rPr sz="1400" spc="-15" dirty="0">
                <a:solidFill>
                  <a:srgbClr val="020303"/>
                </a:solidFill>
                <a:latin typeface="Tahoma"/>
                <a:cs typeface="Tahoma"/>
              </a:rPr>
              <a:t>Infusio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n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dru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g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020303"/>
                </a:solidFill>
                <a:latin typeface="Tahoma"/>
                <a:cs typeface="Tahoma"/>
              </a:rPr>
              <a:t>an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d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solution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33DBC7F0-E647-4353-B754-D8E7A3061DA7}"/>
              </a:ext>
            </a:extLst>
          </p:cNvPr>
          <p:cNvSpPr txBox="1"/>
          <p:nvPr/>
        </p:nvSpPr>
        <p:spPr>
          <a:xfrm>
            <a:off x="818854" y="754852"/>
            <a:ext cx="1586198" cy="260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735">
              <a:lnSpc>
                <a:spcPts val="1870"/>
              </a:lnSpc>
              <a:spcBef>
                <a:spcPts val="135"/>
              </a:spcBef>
            </a:pPr>
            <a:r>
              <a:rPr spc="35" dirty="0">
                <a:solidFill>
                  <a:srgbClr val="3C54A3"/>
                </a:solidFill>
                <a:latin typeface="Tahoma"/>
                <a:cs typeface="Tahoma"/>
              </a:rPr>
              <a:t>Application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9973329E-A53E-4B9D-8358-6FEF853A99CE}"/>
              </a:ext>
            </a:extLst>
          </p:cNvPr>
          <p:cNvSpPr txBox="1"/>
          <p:nvPr/>
        </p:nvSpPr>
        <p:spPr>
          <a:xfrm>
            <a:off x="859176" y="2675127"/>
            <a:ext cx="5622925" cy="16395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" marR="5080" indent="-8255">
              <a:lnSpc>
                <a:spcPct val="143000"/>
              </a:lnSpc>
              <a:spcBef>
                <a:spcPts val="100"/>
              </a:spcBef>
            </a:pPr>
            <a:r>
              <a:rPr sz="1400" spc="-20" dirty="0">
                <a:solidFill>
                  <a:srgbClr val="020303"/>
                </a:solidFill>
                <a:latin typeface="Tahoma"/>
                <a:cs typeface="Tahoma"/>
              </a:rPr>
              <a:t>The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tube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020303"/>
                </a:solidFill>
                <a:latin typeface="Tahoma"/>
                <a:cs typeface="Tahoma"/>
              </a:rPr>
              <a:t>good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biocompatibility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it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convenient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placement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due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020303"/>
                </a:solidFill>
                <a:latin typeface="Tahoma"/>
                <a:cs typeface="Tahoma"/>
              </a:rPr>
              <a:t>to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stiff</a:t>
            </a:r>
            <a:r>
              <a:rPr sz="14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catheter. </a:t>
            </a:r>
            <a:r>
              <a:rPr sz="1400" spc="-31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Standard</a:t>
            </a:r>
            <a:r>
              <a:rPr sz="1400" spc="-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Seldinger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Technique</a:t>
            </a:r>
            <a:endParaRPr sz="1400" dirty="0">
              <a:latin typeface="Tahoma"/>
              <a:cs typeface="Tahoma"/>
            </a:endParaRPr>
          </a:p>
          <a:p>
            <a:pPr marL="20320" marR="2838450">
              <a:lnSpc>
                <a:spcPts val="1910"/>
              </a:lnSpc>
              <a:spcBef>
                <a:spcPts val="6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Cathete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020303"/>
                </a:solidFill>
                <a:latin typeface="Tahoma"/>
                <a:cs typeface="Tahoma"/>
              </a:rPr>
              <a:t>an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d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guidewir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ar</a:t>
            </a:r>
            <a:r>
              <a:rPr sz="1400" spc="2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protecte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d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020303"/>
                </a:solidFill>
                <a:latin typeface="Tahoma"/>
                <a:cs typeface="Tahoma"/>
              </a:rPr>
              <a:t>b</a:t>
            </a:r>
            <a:r>
              <a:rPr sz="1400" spc="-30" dirty="0">
                <a:solidFill>
                  <a:srgbClr val="020303"/>
                </a:solidFill>
                <a:latin typeface="Tahoma"/>
                <a:cs typeface="Tahoma"/>
              </a:rPr>
              <a:t>y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sheath 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Nitino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guidewir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3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available</a:t>
            </a:r>
            <a:endParaRPr sz="1400" dirty="0">
              <a:latin typeface="Tahoma"/>
              <a:cs typeface="Tahoma"/>
            </a:endParaRPr>
          </a:p>
          <a:p>
            <a:pPr marL="20320">
              <a:lnSpc>
                <a:spcPct val="100000"/>
              </a:lnSpc>
              <a:spcBef>
                <a:spcPts val="439"/>
              </a:spcBef>
            </a:pP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Straight</a:t>
            </a:r>
            <a:r>
              <a:rPr sz="1400" spc="-9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introducer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needle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configuration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available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98A3882E-8CCE-4976-92D1-56397C7F6512}"/>
              </a:ext>
            </a:extLst>
          </p:cNvPr>
          <p:cNvSpPr txBox="1"/>
          <p:nvPr/>
        </p:nvSpPr>
        <p:spPr>
          <a:xfrm>
            <a:off x="805225" y="4126031"/>
            <a:ext cx="5447665" cy="1264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5"/>
              </a:spcBef>
            </a:pPr>
            <a:endParaRPr lang="en-IN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IN" spc="20" dirty="0">
                <a:solidFill>
                  <a:srgbClr val="3C54A3"/>
                </a:solidFill>
                <a:latin typeface="Tahoma"/>
                <a:cs typeface="Tahoma"/>
              </a:rPr>
              <a:t>Catheter</a:t>
            </a:r>
            <a:r>
              <a:rPr lang="en-IN" spc="-114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3C54A3"/>
                </a:solidFill>
                <a:latin typeface="Tahoma"/>
                <a:cs typeface="Tahoma"/>
              </a:rPr>
              <a:t>for</a:t>
            </a:r>
            <a:r>
              <a:rPr lang="en-IN" spc="-114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lang="en-IN" spc="40" dirty="0">
                <a:solidFill>
                  <a:srgbClr val="3C54A3"/>
                </a:solidFill>
                <a:latin typeface="Tahoma"/>
                <a:cs typeface="Tahoma"/>
              </a:rPr>
              <a:t>radial</a:t>
            </a:r>
            <a:r>
              <a:rPr lang="en-IN" spc="-114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lang="en-IN" spc="45" dirty="0">
                <a:solidFill>
                  <a:srgbClr val="3C54A3"/>
                </a:solidFill>
                <a:latin typeface="Tahoma"/>
                <a:cs typeface="Tahoma"/>
              </a:rPr>
              <a:t>arterial</a:t>
            </a:r>
            <a:r>
              <a:rPr lang="en-IN" spc="-110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lang="en-IN" spc="45" dirty="0">
                <a:solidFill>
                  <a:srgbClr val="3C54A3"/>
                </a:solidFill>
                <a:latin typeface="Tahoma"/>
                <a:cs typeface="Tahoma"/>
              </a:rPr>
              <a:t>pressure</a:t>
            </a:r>
            <a:r>
              <a:rPr lang="en-IN" spc="-114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3C54A3"/>
                </a:solidFill>
                <a:latin typeface="Tahoma"/>
                <a:cs typeface="Tahoma"/>
              </a:rPr>
              <a:t>monitoring</a:t>
            </a:r>
            <a:endParaRPr lang="en-IN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425"/>
              </a:spcBef>
            </a:pPr>
            <a:r>
              <a:rPr lang="en-IN" sz="1400" spc="15" dirty="0" err="1">
                <a:solidFill>
                  <a:srgbClr val="020303"/>
                </a:solidFill>
                <a:latin typeface="Tahoma"/>
                <a:cs typeface="Tahoma"/>
              </a:rPr>
              <a:t>Prymax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5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35" dirty="0">
                <a:solidFill>
                  <a:srgbClr val="020303"/>
                </a:solidFill>
                <a:latin typeface="Tahoma"/>
                <a:cs typeface="Tahoma"/>
              </a:rPr>
              <a:t>is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lang="en-IN" sz="14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5" dirty="0">
                <a:solidFill>
                  <a:srgbClr val="020303"/>
                </a:solidFill>
                <a:latin typeface="Tahoma"/>
                <a:cs typeface="Tahoma"/>
              </a:rPr>
              <a:t>semi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transparent,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x-ray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5" dirty="0">
                <a:solidFill>
                  <a:srgbClr val="020303"/>
                </a:solidFill>
                <a:latin typeface="Tahoma"/>
                <a:cs typeface="Tahoma"/>
              </a:rPr>
              <a:t>visible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r>
              <a:rPr lang="en-IN" sz="1400" spc="-5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" dirty="0">
                <a:solidFill>
                  <a:srgbClr val="020303"/>
                </a:solidFill>
                <a:latin typeface="Tahoma"/>
                <a:cs typeface="Tahoma"/>
              </a:rPr>
              <a:t>made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0" dirty="0" err="1">
                <a:solidFill>
                  <a:srgbClr val="020303"/>
                </a:solidFill>
                <a:latin typeface="Tahoma"/>
                <a:cs typeface="Tahoma"/>
              </a:rPr>
              <a:t>pressureresistant</a:t>
            </a:r>
            <a:r>
              <a:rPr lang="en-IN" sz="1400" spc="2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-3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dirty="0">
                <a:solidFill>
                  <a:srgbClr val="020303"/>
                </a:solidFill>
                <a:latin typeface="Tahoma"/>
                <a:cs typeface="Tahoma"/>
              </a:rPr>
              <a:t>polyethylene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dirty="0">
                <a:solidFill>
                  <a:srgbClr val="020303"/>
                </a:solidFill>
                <a:latin typeface="Tahoma"/>
                <a:cs typeface="Tahoma"/>
              </a:rPr>
              <a:t>that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5" dirty="0">
                <a:solidFill>
                  <a:srgbClr val="020303"/>
                </a:solidFill>
                <a:latin typeface="Tahoma"/>
                <a:cs typeface="Tahoma"/>
              </a:rPr>
              <a:t>delivers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" dirty="0">
                <a:solidFill>
                  <a:srgbClr val="020303"/>
                </a:solidFill>
                <a:latin typeface="Tahoma"/>
                <a:cs typeface="Tahoma"/>
              </a:rPr>
              <a:t>constant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5" dirty="0">
                <a:solidFill>
                  <a:srgbClr val="020303"/>
                </a:solidFill>
                <a:latin typeface="Tahoma"/>
                <a:cs typeface="Tahoma"/>
              </a:rPr>
              <a:t>pressure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0" dirty="0">
                <a:solidFill>
                  <a:srgbClr val="020303"/>
                </a:solidFill>
                <a:latin typeface="Tahoma"/>
                <a:cs typeface="Tahoma"/>
              </a:rPr>
              <a:t>transmission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-10" dirty="0">
                <a:solidFill>
                  <a:srgbClr val="020303"/>
                </a:solidFill>
                <a:latin typeface="Tahoma"/>
                <a:cs typeface="Tahoma"/>
              </a:rPr>
              <a:t>even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-5" dirty="0">
                <a:solidFill>
                  <a:srgbClr val="020303"/>
                </a:solidFill>
                <a:latin typeface="Tahoma"/>
                <a:cs typeface="Tahoma"/>
              </a:rPr>
              <a:t>extended</a:t>
            </a:r>
            <a:r>
              <a:rPr lang="en-IN" sz="14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20" dirty="0">
                <a:solidFill>
                  <a:srgbClr val="020303"/>
                </a:solidFill>
                <a:latin typeface="Tahoma"/>
                <a:cs typeface="Tahoma"/>
              </a:rPr>
              <a:t>dwell</a:t>
            </a:r>
            <a:r>
              <a:rPr lang="en-IN" sz="14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10" dirty="0">
                <a:solidFill>
                  <a:srgbClr val="020303"/>
                </a:solidFill>
                <a:latin typeface="Tahoma"/>
                <a:cs typeface="Tahoma"/>
              </a:rPr>
              <a:t>times.</a:t>
            </a:r>
            <a:endParaRPr lang="en-IN" sz="1400" dirty="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63C518D4-832F-451F-A3BF-2304D76FF784}"/>
              </a:ext>
            </a:extLst>
          </p:cNvPr>
          <p:cNvSpPr txBox="1"/>
          <p:nvPr/>
        </p:nvSpPr>
        <p:spPr>
          <a:xfrm>
            <a:off x="8245708" y="3440442"/>
            <a:ext cx="3343275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964"/>
              </a:lnSpc>
              <a:spcBef>
                <a:spcPts val="900"/>
              </a:spcBef>
            </a:pPr>
            <a:r>
              <a:rPr spc="15" dirty="0">
                <a:solidFill>
                  <a:srgbClr val="3C54A3"/>
                </a:solidFill>
                <a:latin typeface="Tahoma"/>
                <a:cs typeface="Tahoma"/>
              </a:rPr>
              <a:t>Set</a:t>
            </a:r>
            <a:r>
              <a:rPr spc="-110" dirty="0">
                <a:solidFill>
                  <a:srgbClr val="3C54A3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3C54A3"/>
                </a:solidFill>
                <a:latin typeface="Tahoma"/>
                <a:cs typeface="Tahoma"/>
              </a:rPr>
              <a:t>contents: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3D87F-A8FE-4625-BC39-256252CDDF8C}"/>
              </a:ext>
            </a:extLst>
          </p:cNvPr>
          <p:cNvSpPr txBox="1"/>
          <p:nvPr/>
        </p:nvSpPr>
        <p:spPr>
          <a:xfrm>
            <a:off x="7887568" y="2932086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71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Size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ar</a:t>
            </a:r>
            <a:r>
              <a:rPr kumimoji="0" lang="en-US" sz="1050" b="0" i="0" u="none" strike="noStrike" kern="1200" cap="none" spc="2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availabl</a:t>
            </a:r>
            <a:r>
              <a:rPr kumimoji="0" lang="en-US" sz="1050" b="0" i="0" u="none" strike="noStrike" kern="1200" cap="none" spc="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-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2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-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withou</a:t>
            </a:r>
            <a:r>
              <a:rPr kumimoji="0" lang="en-US" sz="1050" b="0" i="0" u="none" strike="noStrike" kern="1200" cap="none" spc="-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050" b="0" i="0" u="none" strike="noStrike" kern="1200" cap="none" spc="-9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050" b="0" i="0" u="none" strike="noStrike" kern="1200" cap="none" spc="-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extension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7EE419-DB8C-41E9-9236-D170D6709299}"/>
              </a:ext>
            </a:extLst>
          </p:cNvPr>
          <p:cNvSpPr txBox="1"/>
          <p:nvPr/>
        </p:nvSpPr>
        <p:spPr>
          <a:xfrm>
            <a:off x="711051" y="5390480"/>
            <a:ext cx="5489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insertion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needle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-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have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2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same</a:t>
            </a: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diameter, </a:t>
            </a:r>
            <a:r>
              <a:rPr kumimoji="0" lang="en-US" sz="1400" b="0" i="0" u="none" strike="noStrike" kern="1200" cap="none" spc="-29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meaning</a:t>
            </a:r>
            <a:r>
              <a:rPr kumimoji="0" lang="en-US" sz="1400" b="0" i="0" u="none" strike="noStrike" kern="1200" cap="none" spc="-7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that</a:t>
            </a:r>
            <a:r>
              <a:rPr kumimoji="0" lang="en-US" sz="1400" b="0" i="0" u="none" strike="noStrike" kern="1200" cap="none" spc="-6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</a:t>
            </a:r>
            <a:r>
              <a:rPr kumimoji="0" lang="en-US" sz="1400" b="0" i="0" u="none" strike="noStrike" kern="1200" cap="none" spc="-7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placement</a:t>
            </a:r>
            <a:r>
              <a:rPr kumimoji="0" lang="en-US" sz="1400" b="0" i="0" u="none" strike="noStrike" kern="1200" cap="none" spc="-6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3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is</a:t>
            </a:r>
            <a:r>
              <a:rPr kumimoji="0" lang="en-US" sz="1400" b="0" i="0" u="none" strike="noStrike" kern="1200" cap="none" spc="-7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2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largely</a:t>
            </a:r>
            <a:r>
              <a:rPr kumimoji="0" lang="en-US" sz="1400" b="0" i="0" u="none" strike="noStrike" kern="1200" cap="none" spc="-65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20303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atraumatic.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2FD385E8-A7C2-4707-89DE-C1FE1765DC7B}"/>
              </a:ext>
            </a:extLst>
          </p:cNvPr>
          <p:cNvSpPr txBox="1"/>
          <p:nvPr/>
        </p:nvSpPr>
        <p:spPr>
          <a:xfrm>
            <a:off x="8245708" y="4127241"/>
            <a:ext cx="15569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Catheter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165E3C73-EF66-4659-A9A4-9251B0D5DE90}"/>
              </a:ext>
            </a:extLst>
          </p:cNvPr>
          <p:cNvSpPr txBox="1"/>
          <p:nvPr/>
        </p:nvSpPr>
        <p:spPr>
          <a:xfrm>
            <a:off x="8245708" y="4234648"/>
            <a:ext cx="2397760" cy="814967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Naturall</a:t>
            </a:r>
            <a:r>
              <a:rPr sz="1400" spc="25" dirty="0">
                <a:solidFill>
                  <a:srgbClr val="020303"/>
                </a:solidFill>
                <a:latin typeface="Tahoma"/>
                <a:cs typeface="Tahoma"/>
              </a:rPr>
              <a:t>y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echogeni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needle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spc="-15" dirty="0">
                <a:solidFill>
                  <a:srgbClr val="020303"/>
                </a:solidFill>
                <a:latin typeface="Tahoma"/>
                <a:cs typeface="Tahoma"/>
              </a:rPr>
              <a:t>Safet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y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020303"/>
                </a:solidFill>
                <a:latin typeface="Tahoma"/>
                <a:cs typeface="Tahoma"/>
              </a:rPr>
              <a:t>guidewir</a:t>
            </a:r>
            <a:r>
              <a:rPr sz="14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wit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h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a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straight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,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flexibl</a:t>
            </a:r>
            <a:r>
              <a:rPr sz="1400" spc="2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sz="1400" spc="-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20303"/>
                </a:solidFill>
                <a:latin typeface="Tahoma"/>
                <a:cs typeface="Tahoma"/>
              </a:rPr>
              <a:t>tip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9791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64F9D9-BE84-4652-BB9E-491DDBEA7F44}"/>
              </a:ext>
            </a:extLst>
          </p:cNvPr>
          <p:cNvSpPr txBox="1"/>
          <p:nvPr/>
        </p:nvSpPr>
        <p:spPr>
          <a:xfrm>
            <a:off x="4782206" y="1543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ARTERIAL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402666"/>
                </a:solidFill>
                <a:latin typeface="Tahoma"/>
                <a:cs typeface="Tahoma"/>
              </a:rPr>
              <a:t>FI</a:t>
            </a:r>
            <a:r>
              <a:rPr lang="en-IN" sz="1800" spc="-85" dirty="0">
                <a:solidFill>
                  <a:srgbClr val="402666"/>
                </a:solidFill>
                <a:latin typeface="Tahoma"/>
                <a:cs typeface="Tahoma"/>
              </a:rPr>
              <a:t>L</a:t>
            </a:r>
            <a:r>
              <a:rPr lang="en-IN" sz="1800" spc="15" dirty="0">
                <a:solidFill>
                  <a:srgbClr val="402666"/>
                </a:solidFill>
                <a:latin typeface="Tahoma"/>
                <a:cs typeface="Tahoma"/>
              </a:rPr>
              <a:t>TER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24E6-1041-47BB-AAF1-B6BC5722DFDA}"/>
              </a:ext>
            </a:extLst>
          </p:cNvPr>
          <p:cNvSpPr txBox="1"/>
          <p:nvPr/>
        </p:nvSpPr>
        <p:spPr>
          <a:xfrm>
            <a:off x="4603532" y="6614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dirty="0">
                <a:solidFill>
                  <a:srgbClr val="3C54A4"/>
                </a:solidFill>
                <a:latin typeface="Tahoma"/>
                <a:cs typeface="Tahoma"/>
              </a:rPr>
              <a:t>O</a:t>
            </a:r>
            <a:r>
              <a:rPr lang="en-IN" sz="1800" spc="-40" dirty="0">
                <a:solidFill>
                  <a:srgbClr val="3C54A4"/>
                </a:solidFill>
                <a:latin typeface="Tahoma"/>
                <a:cs typeface="Tahoma"/>
              </a:rPr>
              <a:t>r</a:t>
            </a:r>
            <a:r>
              <a:rPr lang="en-IN" sz="1800" spc="15" dirty="0">
                <a:solidFill>
                  <a:srgbClr val="3C54A4"/>
                </a:solidFill>
                <a:latin typeface="Tahoma"/>
                <a:cs typeface="Tahoma"/>
              </a:rPr>
              <a:t>dering</a:t>
            </a:r>
            <a:r>
              <a:rPr lang="en-IN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z="1800" spc="-45" dirty="0">
                <a:solidFill>
                  <a:srgbClr val="3C54A4"/>
                </a:solidFill>
                <a:latin typeface="Tahoma"/>
                <a:cs typeface="Tahoma"/>
              </a:rPr>
              <a:t>In</a:t>
            </a:r>
            <a:r>
              <a:rPr lang="en-IN" sz="1800" spc="-55" dirty="0">
                <a:solidFill>
                  <a:srgbClr val="3C54A4"/>
                </a:solidFill>
                <a:latin typeface="Tahoma"/>
                <a:cs typeface="Tahoma"/>
              </a:rPr>
              <a:t>f</a:t>
            </a:r>
            <a:r>
              <a:rPr lang="en-IN" sz="1800" spc="5" dirty="0">
                <a:solidFill>
                  <a:srgbClr val="3C54A4"/>
                </a:solidFill>
                <a:latin typeface="Tahoma"/>
                <a:cs typeface="Tahoma"/>
              </a:rPr>
              <a:t>ormation: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1BD447-6A98-4B13-B173-D44597994C7B}"/>
              </a:ext>
            </a:extLst>
          </p:cNvPr>
          <p:cNvSpPr txBox="1"/>
          <p:nvPr/>
        </p:nvSpPr>
        <p:spPr>
          <a:xfrm>
            <a:off x="746234" y="1030748"/>
            <a:ext cx="10352689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endParaRPr lang="en-IN" sz="1800" dirty="0">
              <a:latin typeface="Tahoma"/>
              <a:cs typeface="Tahoma"/>
            </a:endParaRPr>
          </a:p>
          <a:p>
            <a:pPr marL="24765" marR="34925" indent="-12700">
              <a:spcBef>
                <a:spcPts val="90"/>
              </a:spcBef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UAF-A7 : Adult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 </a:t>
            </a:r>
            <a:r>
              <a:rPr lang="en-IN" sz="1800" spc="-2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endParaRPr lang="en-IN" sz="1800" dirty="0">
              <a:latin typeface="Tahoma"/>
              <a:cs typeface="Tahoma"/>
            </a:endParaRPr>
          </a:p>
          <a:p>
            <a:pPr marL="24765" marR="219075" indent="-12700">
              <a:spcBef>
                <a:spcPts val="50"/>
              </a:spcBef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AF-A7L :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erial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fil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er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onnections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&amp; 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bypass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loop</a:t>
            </a:r>
            <a:endParaRPr lang="en-IN" sz="1800" dirty="0">
              <a:latin typeface="Tahoma"/>
              <a:cs typeface="Tahoma"/>
            </a:endParaRPr>
          </a:p>
          <a:p>
            <a:pPr marL="12700" marR="34925">
              <a:spcBef>
                <a:spcPts val="15"/>
              </a:spcBef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AF-A7LP :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Adult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 </a:t>
            </a:r>
            <a:r>
              <a:rPr lang="en-IN" sz="1800" spc="-2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 bypass loop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purge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line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</a:p>
          <a:p>
            <a:pPr marL="12700" marR="34925">
              <a:spcBef>
                <a:spcPts val="15"/>
              </a:spcBef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AF-P3 : </a:t>
            </a:r>
            <a:r>
              <a:rPr lang="en-IN" sz="1800" spc="15" dirty="0" err="1">
                <a:solidFill>
                  <a:srgbClr val="020303"/>
                </a:solidFill>
                <a:latin typeface="Tahoma"/>
                <a:cs typeface="Tahoma"/>
              </a:rPr>
              <a:t>Peadiatric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pc="2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AF-A7LP</a:t>
            </a:r>
            <a:r>
              <a:rPr lang="en-IN" dirty="0"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: arterial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 </a:t>
            </a:r>
            <a:r>
              <a:rPr lang="en-IN" sz="1800" spc="-2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endParaRPr lang="en-IN" sz="1800" dirty="0">
              <a:latin typeface="Tahoma"/>
              <a:cs typeface="Tahoma"/>
            </a:endParaRPr>
          </a:p>
          <a:p>
            <a:pPr marL="24765" marR="41275" indent="-12700">
              <a:spcBef>
                <a:spcPts val="75"/>
              </a:spcBef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AF-P3L </a:t>
            </a:r>
            <a:r>
              <a:rPr lang="en-IN" dirty="0">
                <a:latin typeface="Tahoma"/>
                <a:cs typeface="Tahoma"/>
              </a:rPr>
              <a:t>: </a:t>
            </a:r>
            <a:r>
              <a:rPr lang="en-IN" sz="1800" spc="15" dirty="0" err="1">
                <a:solidFill>
                  <a:srgbClr val="020303"/>
                </a:solidFill>
                <a:latin typeface="Tahoma"/>
                <a:cs typeface="Tahoma"/>
              </a:rPr>
              <a:t>Peadiatric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 </a:t>
            </a:r>
            <a:r>
              <a:rPr lang="en-IN" sz="1800" spc="-2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bypass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loop</a:t>
            </a:r>
            <a:endParaRPr lang="en-IN" sz="1800" dirty="0">
              <a:latin typeface="Tahoma"/>
              <a:cs typeface="Tahoma"/>
            </a:endParaRPr>
          </a:p>
          <a:p>
            <a:pPr marL="24765" marR="41275" indent="-12700">
              <a:spcBef>
                <a:spcPts val="75"/>
              </a:spcBef>
            </a:pPr>
            <a:r>
              <a:rPr lang="en-IN" spc="3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AF-P3LP : </a:t>
            </a:r>
            <a:r>
              <a:rPr lang="en-IN" sz="1800" spc="15" dirty="0" err="1">
                <a:solidFill>
                  <a:srgbClr val="020303"/>
                </a:solidFill>
                <a:latin typeface="Tahoma"/>
                <a:cs typeface="Tahoma"/>
              </a:rPr>
              <a:t>Peadiatric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 connections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3/8 </a:t>
            </a:r>
            <a:r>
              <a:rPr lang="en-IN" sz="1800" spc="-28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 bypass loop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purge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line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</a:p>
          <a:p>
            <a:pPr marL="24765" marR="41275" indent="-12700">
              <a:spcBef>
                <a:spcPts val="75"/>
              </a:spcBef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AF-1.5</a:t>
            </a:r>
            <a:r>
              <a:rPr lang="en-IN" dirty="0">
                <a:latin typeface="Tahoma"/>
                <a:cs typeface="Tahoma"/>
              </a:rPr>
              <a:t> :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Infant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¼</a:t>
            </a:r>
            <a:r>
              <a:rPr lang="en-IN" dirty="0"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out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et</a:t>
            </a:r>
            <a:endParaRPr lang="en-IN" sz="1800" dirty="0">
              <a:latin typeface="Tahoma"/>
              <a:cs typeface="Tahoma"/>
            </a:endParaRPr>
          </a:p>
          <a:p>
            <a:pPr marL="24765" marR="272415" indent="-12700">
              <a:spcBef>
                <a:spcPts val="90"/>
              </a:spcBef>
            </a:pPr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AF-1.5L :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Infant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¼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bypass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loop</a:t>
            </a:r>
            <a:endParaRPr lang="en-IN" sz="1800" dirty="0">
              <a:latin typeface="Tahoma"/>
              <a:cs typeface="Tahoma"/>
            </a:endParaRPr>
          </a:p>
          <a:p>
            <a:pPr marL="12700"/>
            <a:r>
              <a:rPr lang="en-IN" spc="1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AF-1.5LP :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Infant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arterial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filter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¼</a:t>
            </a:r>
            <a:r>
              <a:rPr lang="en-IN" dirty="0"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outlet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bypass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loop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0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purge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line</a:t>
            </a:r>
            <a:endParaRPr lang="en-IN"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666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4945B4-ACD0-4717-B51F-B584D23ED1E0}"/>
              </a:ext>
            </a:extLst>
          </p:cNvPr>
          <p:cNvSpPr txBox="1"/>
          <p:nvPr/>
        </p:nvSpPr>
        <p:spPr>
          <a:xfrm>
            <a:off x="4298731" y="3355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spc="25" dirty="0">
                <a:solidFill>
                  <a:srgbClr val="402666"/>
                </a:solidFill>
                <a:latin typeface="Tahoma"/>
                <a:cs typeface="Tahoma"/>
              </a:rPr>
              <a:t>C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ARDIOPLEGIA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DELIVERY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SET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B2BF1-68CA-44F5-B44A-4240B033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68" y="1198178"/>
            <a:ext cx="3510329" cy="4198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3748A-8C76-4A91-A4DB-FCB0D47277BB}"/>
              </a:ext>
            </a:extLst>
          </p:cNvPr>
          <p:cNvSpPr txBox="1"/>
          <p:nvPr/>
        </p:nvSpPr>
        <p:spPr>
          <a:xfrm>
            <a:off x="1452933" y="1307349"/>
            <a:ext cx="6096000" cy="363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77800">
              <a:spcBef>
                <a:spcPts val="90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Heat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changer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0" dirty="0" err="1">
                <a:solidFill>
                  <a:srgbClr val="020303"/>
                </a:solidFill>
                <a:latin typeface="Tahoma"/>
                <a:cs typeface="Tahoma"/>
              </a:rPr>
              <a:t>P</a:t>
            </a:r>
            <a:r>
              <a:rPr lang="en-IN" sz="1800" spc="15" dirty="0" err="1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 err="1">
                <a:solidFill>
                  <a:srgbClr val="020303"/>
                </a:solidFill>
                <a:latin typeface="Tahoma"/>
                <a:cs typeface="Tahoma"/>
              </a:rPr>
              <a:t>ea</a:t>
            </a:r>
            <a:r>
              <a:rPr lang="en-IN" sz="1800" spc="-10" dirty="0" err="1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30" dirty="0" err="1">
                <a:solidFill>
                  <a:srgbClr val="020303"/>
                </a:solidFill>
                <a:latin typeface="Tahoma"/>
                <a:cs typeface="Tahoma"/>
              </a:rPr>
              <a:t>al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type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Cla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45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75" dirty="0">
                <a:solidFill>
                  <a:srgbClr val="020303"/>
                </a:solidFill>
                <a:latin typeface="Tahoma"/>
                <a:cs typeface="Tahoma"/>
              </a:rPr>
              <a:t>VI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implant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tubing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0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Integrated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Heat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exchanger</a:t>
            </a:r>
            <a:r>
              <a:rPr lang="en-IN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bubble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trap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v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olume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35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0" dirty="0">
                <a:solidFill>
                  <a:srgbClr val="020303"/>
                </a:solidFill>
                <a:latin typeface="Tahoma"/>
                <a:cs typeface="Tahoma"/>
              </a:rPr>
              <a:t>ml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0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High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Cooling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efficiency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Easy</a:t>
            </a:r>
            <a:r>
              <a:rPr lang="en-IN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set-up</a:t>
            </a:r>
            <a:r>
              <a:rPr lang="en-IN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priming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Non-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IN" sz="1800" spc="-35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xic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py</a:t>
            </a:r>
            <a:r>
              <a:rPr lang="en-IN" sz="1800" spc="-3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ogen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ee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180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Blood</a:t>
            </a:r>
            <a:r>
              <a:rPr lang="en-IN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inlet-outlet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connection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-1/4”</a:t>
            </a:r>
            <a:endParaRPr lang="en-IN" sz="1800" dirty="0">
              <a:latin typeface="Tahoma"/>
              <a:cs typeface="Tahoma"/>
            </a:endParaRPr>
          </a:p>
          <a:p>
            <a:pPr marL="190500" marR="82550" indent="-177800">
              <a:spcBef>
                <a:spcPts val="185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30" dirty="0">
                <a:solidFill>
                  <a:srgbClr val="020303"/>
                </a:solidFill>
                <a:latin typeface="Tahoma"/>
                <a:cs typeface="Tahoma"/>
              </a:rPr>
              <a:t>Built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in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bridge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25" dirty="0">
                <a:solidFill>
                  <a:srgbClr val="020303"/>
                </a:solidFill>
                <a:latin typeface="Tahoma"/>
                <a:cs typeface="Tahoma"/>
              </a:rPr>
              <a:t>f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or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choi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ce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100%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5" dirty="0">
                <a:solidFill>
                  <a:srgbClr val="020303"/>
                </a:solidFill>
                <a:latin typeface="Tahoma"/>
                <a:cs typeface="Tahoma"/>
              </a:rPr>
              <a:t>B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ood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0" dirty="0">
                <a:solidFill>
                  <a:srgbClr val="020303"/>
                </a:solidFill>
                <a:latin typeface="Tahoma"/>
                <a:cs typeface="Tahoma"/>
              </a:rPr>
              <a:t>or  </a:t>
            </a:r>
            <a:r>
              <a:rPr lang="en-IN" sz="1800" spc="-55" dirty="0">
                <a:solidFill>
                  <a:srgbClr val="020303"/>
                </a:solidFill>
                <a:latin typeface="Tahoma"/>
                <a:cs typeface="Tahoma"/>
              </a:rPr>
              <a:t>100%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35" dirty="0">
                <a:solidFill>
                  <a:srgbClr val="020303"/>
                </a:solidFill>
                <a:latin typeface="Tahoma"/>
                <a:cs typeface="Tahoma"/>
              </a:rPr>
              <a:t>Ca</a:t>
            </a:r>
            <a:r>
              <a:rPr lang="en-IN" sz="1800" spc="-1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diop</a:t>
            </a:r>
            <a:r>
              <a:rPr lang="en-IN" sz="1800" spc="-20" dirty="0">
                <a:solidFill>
                  <a:srgbClr val="020303"/>
                </a:solidFill>
                <a:latin typeface="Tahoma"/>
                <a:cs typeface="Tahoma"/>
              </a:rPr>
              <a:t>l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egia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solution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deli</a:t>
            </a:r>
            <a:r>
              <a:rPr lang="en-IN" sz="1800" spc="-5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IN" sz="1800" dirty="0">
                <a:solidFill>
                  <a:srgbClr val="020303"/>
                </a:solidFill>
                <a:latin typeface="Tahoma"/>
                <a:cs typeface="Tahoma"/>
              </a:rPr>
              <a:t>ery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spcBef>
                <a:spcPts val="80"/>
              </a:spcBef>
              <a:buFont typeface="Wingdings"/>
              <a:buChar char=""/>
              <a:tabLst>
                <a:tab pos="190500" algn="l"/>
              </a:tabLst>
            </a:pPr>
            <a:r>
              <a:rPr lang="en-IN" sz="1800" spc="5" dirty="0">
                <a:solidFill>
                  <a:srgbClr val="020303"/>
                </a:solidFill>
                <a:latin typeface="Tahoma"/>
                <a:cs typeface="Tahoma"/>
              </a:rPr>
              <a:t>Heat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IN" sz="1800" spc="-10" dirty="0">
                <a:solidFill>
                  <a:srgbClr val="020303"/>
                </a:solidFill>
                <a:latin typeface="Tahoma"/>
                <a:cs typeface="Tahoma"/>
              </a:rPr>
              <a:t>x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changer</a:t>
            </a:r>
            <a:r>
              <a:rPr lang="en-IN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25" dirty="0">
                <a:solidFill>
                  <a:srgbClr val="020303"/>
                </a:solidFill>
                <a:latin typeface="Tahoma"/>
                <a:cs typeface="Tahoma"/>
              </a:rPr>
              <a:t>Coil</a:t>
            </a:r>
            <a:endParaRPr lang="en-IN" sz="1800" dirty="0">
              <a:latin typeface="Tahoma"/>
              <a:cs typeface="Tahoma"/>
            </a:endParaRPr>
          </a:p>
          <a:p>
            <a:pPr marL="190500" indent="-177800">
              <a:buFont typeface="Wingdings"/>
              <a:buChar char=""/>
              <a:tabLst>
                <a:tab pos="190500" algn="l"/>
              </a:tabLst>
            </a:pPr>
            <a:r>
              <a:rPr lang="en-IN" sz="1800" spc="10" dirty="0" err="1">
                <a:solidFill>
                  <a:srgbClr val="020303"/>
                </a:solidFill>
                <a:latin typeface="Tahoma"/>
                <a:cs typeface="Tahoma"/>
              </a:rPr>
              <a:t>Delnido</a:t>
            </a:r>
            <a:r>
              <a:rPr lang="en-IN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5" dirty="0">
                <a:solidFill>
                  <a:srgbClr val="020303"/>
                </a:solidFill>
                <a:latin typeface="Tahoma"/>
                <a:cs typeface="Tahoma"/>
              </a:rPr>
              <a:t>Model</a:t>
            </a:r>
            <a:r>
              <a:rPr lang="en-IN" sz="1800" spc="-8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800" spc="10" dirty="0">
                <a:solidFill>
                  <a:srgbClr val="020303"/>
                </a:solidFill>
                <a:latin typeface="Tahoma"/>
                <a:cs typeface="Tahoma"/>
              </a:rPr>
              <a:t>Available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405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9921F1-EC17-4F2B-924D-2C126B0EA5D6}"/>
              </a:ext>
            </a:extLst>
          </p:cNvPr>
          <p:cNvSpPr txBox="1"/>
          <p:nvPr/>
        </p:nvSpPr>
        <p:spPr>
          <a:xfrm>
            <a:off x="5034456" y="3566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MISTER/B</a:t>
            </a:r>
            <a:r>
              <a:rPr lang="en-IN" sz="1800" spc="-30" dirty="0">
                <a:solidFill>
                  <a:srgbClr val="402666"/>
                </a:solidFill>
                <a:latin typeface="Tahoma"/>
                <a:cs typeface="Tahoma"/>
              </a:rPr>
              <a:t>L</a:t>
            </a:r>
            <a:r>
              <a:rPr lang="en-IN" sz="1800" spc="-85" dirty="0">
                <a:solidFill>
                  <a:srgbClr val="402666"/>
                </a:solidFill>
                <a:latin typeface="Tahoma"/>
                <a:cs typeface="Tahoma"/>
              </a:rPr>
              <a:t>O</a:t>
            </a:r>
            <a:r>
              <a:rPr lang="en-IN" sz="1800" spc="10" dirty="0">
                <a:solidFill>
                  <a:srgbClr val="402666"/>
                </a:solidFill>
                <a:latin typeface="Tahoma"/>
                <a:cs typeface="Tahoma"/>
              </a:rPr>
              <a:t>WER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BE536-AEFC-4EB6-9084-A09E7CC3DA76}"/>
              </a:ext>
            </a:extLst>
          </p:cNvPr>
          <p:cNvSpPr txBox="1"/>
          <p:nvPr/>
        </p:nvSpPr>
        <p:spPr>
          <a:xfrm>
            <a:off x="819807" y="1414431"/>
            <a:ext cx="6096000" cy="368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85" marR="30480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Advanced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fluid/gas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mixing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technology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for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controlled </a:t>
            </a:r>
            <a:r>
              <a:rPr lang="en-US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delivery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of</a:t>
            </a:r>
            <a:r>
              <a:rPr lang="en-US" sz="1800" spc="13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CO</a:t>
            </a:r>
            <a:r>
              <a:rPr lang="en-US" sz="1600" spc="-37" baseline="-15151" dirty="0">
                <a:solidFill>
                  <a:srgbClr val="020303"/>
                </a:solidFill>
                <a:latin typeface="Tahoma"/>
                <a:cs typeface="Tahoma"/>
              </a:rPr>
              <a:t>2</a:t>
            </a:r>
            <a:r>
              <a:rPr lang="en-US" sz="1600" spc="104" baseline="-15151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saline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during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off-pump</a:t>
            </a:r>
            <a:endParaRPr lang="en-US" sz="1800" dirty="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Surgery</a:t>
            </a:r>
          </a:p>
          <a:p>
            <a:pPr marL="197485" indent="-185420">
              <a:lnSpc>
                <a:spcPct val="100000"/>
              </a:lnSpc>
              <a:spcBef>
                <a:spcPts val="280"/>
              </a:spcBef>
              <a:buFont typeface="Wingdings"/>
              <a:buChar char=""/>
              <a:tabLst>
                <a:tab pos="197485" algn="l"/>
                <a:tab pos="198120" algn="l"/>
              </a:tabLst>
            </a:pP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Consistent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65" dirty="0">
                <a:solidFill>
                  <a:srgbClr val="020303"/>
                </a:solidFill>
                <a:latin typeface="Tahoma"/>
                <a:cs typeface="Tahoma"/>
              </a:rPr>
              <a:t>&amp;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predictable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blood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clearing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mist</a:t>
            </a:r>
            <a:endParaRPr lang="en-US" sz="1800" dirty="0">
              <a:latin typeface="Tahoma"/>
              <a:cs typeface="Tahoma"/>
            </a:endParaRPr>
          </a:p>
          <a:p>
            <a:pPr marL="197485" indent="-185420">
              <a:lnSpc>
                <a:spcPct val="100000"/>
              </a:lnSpc>
              <a:spcBef>
                <a:spcPts val="185"/>
              </a:spcBef>
              <a:buFont typeface="Wingdings"/>
              <a:buChar char=""/>
              <a:tabLst>
                <a:tab pos="197485" algn="l"/>
                <a:tab pos="198120" algn="l"/>
              </a:tabLst>
            </a:pP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Imp</a:t>
            </a:r>
            <a:r>
              <a:rPr lang="en-US" sz="1800" spc="-3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-25" dirty="0">
                <a:solidFill>
                  <a:srgbClr val="020303"/>
                </a:solidFill>
                <a:latin typeface="Tahoma"/>
                <a:cs typeface="Tahoma"/>
              </a:rPr>
              <a:t>o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v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visibility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at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ana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omosis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40" dirty="0">
                <a:solidFill>
                  <a:srgbClr val="020303"/>
                </a:solidFill>
                <a:latin typeface="Tahoma"/>
                <a:cs typeface="Tahoma"/>
              </a:rPr>
              <a:t>su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r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gi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al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si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endParaRPr lang="en-US" sz="1800" dirty="0">
              <a:latin typeface="Tahoma"/>
              <a:cs typeface="Tahoma"/>
            </a:endParaRPr>
          </a:p>
          <a:p>
            <a:pPr marL="197485" indent="-185420">
              <a:lnSpc>
                <a:spcPct val="100000"/>
              </a:lnSpc>
              <a:spcBef>
                <a:spcPts val="185"/>
              </a:spcBef>
              <a:buFont typeface="Wingdings"/>
              <a:buChar char=""/>
              <a:tabLst>
                <a:tab pos="197485" algn="l"/>
                <a:tab pos="198120" algn="l"/>
              </a:tabLst>
            </a:pPr>
            <a:r>
              <a:rPr lang="en-US" sz="1800" spc="35" dirty="0">
                <a:solidFill>
                  <a:srgbClr val="020303"/>
                </a:solidFill>
                <a:latin typeface="Tahoma"/>
                <a:cs typeface="Tahoma"/>
              </a:rPr>
              <a:t>Cla</a:t>
            </a:r>
            <a:r>
              <a:rPr lang="en-US" sz="1800" spc="2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45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VI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implant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e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s</a:t>
            </a:r>
            <a:r>
              <a:rPr lang="en-US" sz="1800" spc="-15" dirty="0">
                <a:solidFill>
                  <a:srgbClr val="020303"/>
                </a:solidFill>
                <a:latin typeface="Tahoma"/>
                <a:cs typeface="Tahoma"/>
              </a:rPr>
              <a:t>t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ed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tubing,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30" dirty="0">
                <a:solidFill>
                  <a:srgbClr val="020303"/>
                </a:solidFill>
                <a:latin typeface="Tahoma"/>
                <a:cs typeface="Tahoma"/>
              </a:rPr>
              <a:t>DEHP</a:t>
            </a:r>
            <a:r>
              <a:rPr lang="en-US" sz="18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Fr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ee</a:t>
            </a:r>
            <a:endParaRPr lang="en-US" sz="1800" dirty="0">
              <a:latin typeface="Tahoma"/>
              <a:cs typeface="Tahoma"/>
            </a:endParaRPr>
          </a:p>
          <a:p>
            <a:pPr marL="12700" marR="5080">
              <a:lnSpc>
                <a:spcPct val="113900"/>
              </a:lnSpc>
              <a:spcBef>
                <a:spcPts val="15"/>
              </a:spcBef>
              <a:buFont typeface="Wingdings"/>
              <a:buChar char=""/>
              <a:tabLst>
                <a:tab pos="197485" algn="l"/>
                <a:tab pos="198120" algn="l"/>
              </a:tabLst>
            </a:pPr>
            <a:r>
              <a:rPr lang="en-US" sz="1800" spc="-20" dirty="0">
                <a:solidFill>
                  <a:srgbClr val="020303"/>
                </a:solidFill>
                <a:latin typeface="Tahoma"/>
                <a:cs typeface="Tahoma"/>
              </a:rPr>
              <a:t>Only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blower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0" dirty="0">
                <a:solidFill>
                  <a:srgbClr val="020303"/>
                </a:solidFill>
                <a:latin typeface="Tahoma"/>
                <a:cs typeface="Tahoma"/>
              </a:rPr>
              <a:t>cannula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without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tubing</a:t>
            </a:r>
            <a:r>
              <a:rPr lang="en-US" sz="1800" spc="-5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set</a:t>
            </a:r>
            <a:r>
              <a:rPr lang="en-US" sz="1800" spc="-6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available </a:t>
            </a:r>
            <a:r>
              <a:rPr lang="en-US" sz="1800" spc="-29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</a:p>
          <a:p>
            <a:pPr marL="12700" marR="5080">
              <a:lnSpc>
                <a:spcPct val="113900"/>
              </a:lnSpc>
              <a:spcBef>
                <a:spcPts val="15"/>
              </a:spcBef>
              <a:tabLst>
                <a:tab pos="197485" algn="l"/>
                <a:tab pos="198120" algn="l"/>
              </a:tabLst>
            </a:pPr>
            <a:endParaRPr lang="en-US" spc="-295" dirty="0">
              <a:solidFill>
                <a:srgbClr val="020303"/>
              </a:solidFill>
              <a:latin typeface="Tahoma"/>
              <a:cs typeface="Tahoma"/>
            </a:endParaRPr>
          </a:p>
          <a:p>
            <a:pPr marL="12700" marR="5080">
              <a:lnSpc>
                <a:spcPct val="113900"/>
              </a:lnSpc>
              <a:spcBef>
                <a:spcPts val="15"/>
              </a:spcBef>
              <a:tabLst>
                <a:tab pos="197485" algn="l"/>
                <a:tab pos="198120" algn="l"/>
              </a:tabLst>
            </a:pPr>
            <a:endParaRPr lang="en-US" sz="1800" spc="-295" dirty="0">
              <a:solidFill>
                <a:srgbClr val="020303"/>
              </a:solidFill>
              <a:latin typeface="Tahoma"/>
              <a:cs typeface="Tahoma"/>
            </a:endParaRPr>
          </a:p>
          <a:p>
            <a:pPr marL="12700" marR="5080">
              <a:lnSpc>
                <a:spcPct val="113900"/>
              </a:lnSpc>
              <a:spcBef>
                <a:spcPts val="15"/>
              </a:spcBef>
              <a:tabLst>
                <a:tab pos="197485" algn="l"/>
                <a:tab pos="198120" algn="l"/>
              </a:tabLst>
            </a:pPr>
            <a:r>
              <a:rPr lang="en-US" sz="1800" spc="5" dirty="0">
                <a:solidFill>
                  <a:srgbClr val="020303"/>
                </a:solidFill>
                <a:latin typeface="Tahoma"/>
                <a:cs typeface="Tahoma"/>
              </a:rPr>
              <a:t>Ordering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020303"/>
                </a:solidFill>
                <a:latin typeface="Tahoma"/>
                <a:cs typeface="Tahoma"/>
              </a:rPr>
              <a:t>Information:</a:t>
            </a:r>
            <a:endParaRPr lang="en-US"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en-US" sz="1800" spc="25" dirty="0">
                <a:solidFill>
                  <a:srgbClr val="020303"/>
                </a:solidFill>
                <a:latin typeface="Tahoma"/>
                <a:cs typeface="Tahoma"/>
              </a:rPr>
              <a:t>Blower</a:t>
            </a:r>
            <a:r>
              <a:rPr lang="en-US" sz="1800" spc="-7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020303"/>
                </a:solidFill>
                <a:latin typeface="Tahoma"/>
                <a:cs typeface="Tahoma"/>
              </a:rPr>
              <a:t>with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5" dirty="0" err="1">
                <a:solidFill>
                  <a:srgbClr val="020303"/>
                </a:solidFill>
                <a:latin typeface="Tahoma"/>
                <a:cs typeface="Tahoma"/>
              </a:rPr>
              <a:t>tubings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-5" dirty="0">
                <a:solidFill>
                  <a:srgbClr val="020303"/>
                </a:solidFill>
                <a:latin typeface="Tahoma"/>
                <a:cs typeface="Tahoma"/>
              </a:rPr>
              <a:t>and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fluid</a:t>
            </a:r>
            <a:r>
              <a:rPr lang="en-US" sz="1800" spc="-70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US" sz="1800" spc="15" dirty="0">
                <a:solidFill>
                  <a:srgbClr val="020303"/>
                </a:solidFill>
                <a:latin typeface="Tahoma"/>
                <a:cs typeface="Tahoma"/>
              </a:rPr>
              <a:t>set</a:t>
            </a:r>
            <a:endParaRPr lang="en-US" sz="1800" dirty="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endParaRPr lang="en-US" sz="1800" dirty="0">
              <a:latin typeface="Tahoma"/>
              <a:cs typeface="Tahoma"/>
            </a:endParaRPr>
          </a:p>
        </p:txBody>
      </p:sp>
      <p:pic>
        <p:nvPicPr>
          <p:cNvPr id="4" name="object 37">
            <a:extLst>
              <a:ext uri="{FF2B5EF4-FFF2-40B4-BE49-F238E27FC236}">
                <a16:creationId xmlns:a16="http://schemas.microsoft.com/office/drawing/2014/main" id="{91F43A8C-AA3E-4949-8C84-32C6195F1E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3826" y="1127602"/>
            <a:ext cx="4419473" cy="3605339"/>
          </a:xfrm>
          <a:prstGeom prst="rect">
            <a:avLst/>
          </a:prstGeom>
        </p:spPr>
      </p:pic>
      <p:grpSp>
        <p:nvGrpSpPr>
          <p:cNvPr id="5" name="object 30">
            <a:extLst>
              <a:ext uri="{FF2B5EF4-FFF2-40B4-BE49-F238E27FC236}">
                <a16:creationId xmlns:a16="http://schemas.microsoft.com/office/drawing/2014/main" id="{195498D2-694E-4BA5-A655-11C3360938EA}"/>
              </a:ext>
            </a:extLst>
          </p:cNvPr>
          <p:cNvGrpSpPr/>
          <p:nvPr/>
        </p:nvGrpSpPr>
        <p:grpSpPr>
          <a:xfrm>
            <a:off x="5428243" y="5130011"/>
            <a:ext cx="820419" cy="820419"/>
            <a:chOff x="1482737" y="9137928"/>
            <a:chExt cx="820419" cy="820419"/>
          </a:xfrm>
        </p:grpSpPr>
        <p:sp>
          <p:nvSpPr>
            <p:cNvPr id="11" name="object 31">
              <a:extLst>
                <a:ext uri="{FF2B5EF4-FFF2-40B4-BE49-F238E27FC236}">
                  <a16:creationId xmlns:a16="http://schemas.microsoft.com/office/drawing/2014/main" id="{0D4CEA07-CC9A-4798-8875-CC2AE2CF7457}"/>
                </a:ext>
              </a:extLst>
            </p:cNvPr>
            <p:cNvSpPr/>
            <p:nvPr/>
          </p:nvSpPr>
          <p:spPr>
            <a:xfrm>
              <a:off x="1482737" y="9137928"/>
              <a:ext cx="820419" cy="820419"/>
            </a:xfrm>
            <a:custGeom>
              <a:avLst/>
              <a:gdLst/>
              <a:ahLst/>
              <a:cxnLst/>
              <a:rect l="l" t="t" r="r" b="b"/>
              <a:pathLst>
                <a:path w="820419" h="820420">
                  <a:moveTo>
                    <a:pt x="820369" y="410171"/>
                  </a:moveTo>
                  <a:lnTo>
                    <a:pt x="817609" y="458008"/>
                  </a:lnTo>
                  <a:lnTo>
                    <a:pt x="809535" y="504224"/>
                  </a:lnTo>
                  <a:lnTo>
                    <a:pt x="796455" y="548511"/>
                  </a:lnTo>
                  <a:lnTo>
                    <a:pt x="778676" y="590562"/>
                  </a:lnTo>
                  <a:lnTo>
                    <a:pt x="756506" y="630068"/>
                  </a:lnTo>
                  <a:lnTo>
                    <a:pt x="730253" y="666723"/>
                  </a:lnTo>
                  <a:lnTo>
                    <a:pt x="700225" y="700217"/>
                  </a:lnTo>
                  <a:lnTo>
                    <a:pt x="666730" y="730244"/>
                  </a:lnTo>
                  <a:lnTo>
                    <a:pt x="630075" y="756496"/>
                  </a:lnTo>
                  <a:lnTo>
                    <a:pt x="590569" y="778665"/>
                  </a:lnTo>
                  <a:lnTo>
                    <a:pt x="548519" y="796443"/>
                  </a:lnTo>
                  <a:lnTo>
                    <a:pt x="504233" y="809523"/>
                  </a:lnTo>
                  <a:lnTo>
                    <a:pt x="458019" y="817596"/>
                  </a:lnTo>
                  <a:lnTo>
                    <a:pt x="410184" y="820356"/>
                  </a:lnTo>
                  <a:lnTo>
                    <a:pt x="362347" y="817596"/>
                  </a:lnTo>
                  <a:lnTo>
                    <a:pt x="316131" y="809523"/>
                  </a:lnTo>
                  <a:lnTo>
                    <a:pt x="271844" y="796443"/>
                  </a:lnTo>
                  <a:lnTo>
                    <a:pt x="229794" y="778665"/>
                  </a:lnTo>
                  <a:lnTo>
                    <a:pt x="190287" y="756496"/>
                  </a:lnTo>
                  <a:lnTo>
                    <a:pt x="153633" y="730244"/>
                  </a:lnTo>
                  <a:lnTo>
                    <a:pt x="120138" y="700217"/>
                  </a:lnTo>
                  <a:lnTo>
                    <a:pt x="90111" y="666723"/>
                  </a:lnTo>
                  <a:lnTo>
                    <a:pt x="63859" y="630068"/>
                  </a:lnTo>
                  <a:lnTo>
                    <a:pt x="41690" y="590562"/>
                  </a:lnTo>
                  <a:lnTo>
                    <a:pt x="23912" y="548511"/>
                  </a:lnTo>
                  <a:lnTo>
                    <a:pt x="10833" y="504224"/>
                  </a:lnTo>
                  <a:lnTo>
                    <a:pt x="2759" y="458008"/>
                  </a:lnTo>
                  <a:lnTo>
                    <a:pt x="0" y="410171"/>
                  </a:lnTo>
                  <a:lnTo>
                    <a:pt x="2759" y="362337"/>
                  </a:lnTo>
                  <a:lnTo>
                    <a:pt x="10833" y="316123"/>
                  </a:lnTo>
                  <a:lnTo>
                    <a:pt x="23912" y="271838"/>
                  </a:lnTo>
                  <a:lnTo>
                    <a:pt x="41690" y="229789"/>
                  </a:lnTo>
                  <a:lnTo>
                    <a:pt x="63859" y="190284"/>
                  </a:lnTo>
                  <a:lnTo>
                    <a:pt x="90111" y="153631"/>
                  </a:lnTo>
                  <a:lnTo>
                    <a:pt x="120138" y="120137"/>
                  </a:lnTo>
                  <a:lnTo>
                    <a:pt x="153633" y="90110"/>
                  </a:lnTo>
                  <a:lnTo>
                    <a:pt x="190287" y="63859"/>
                  </a:lnTo>
                  <a:lnTo>
                    <a:pt x="229794" y="41690"/>
                  </a:lnTo>
                  <a:lnTo>
                    <a:pt x="271844" y="23912"/>
                  </a:lnTo>
                  <a:lnTo>
                    <a:pt x="316131" y="10833"/>
                  </a:lnTo>
                  <a:lnTo>
                    <a:pt x="362347" y="2759"/>
                  </a:lnTo>
                  <a:lnTo>
                    <a:pt x="410184" y="0"/>
                  </a:lnTo>
                  <a:lnTo>
                    <a:pt x="458019" y="2759"/>
                  </a:lnTo>
                  <a:lnTo>
                    <a:pt x="504233" y="10833"/>
                  </a:lnTo>
                  <a:lnTo>
                    <a:pt x="548519" y="23912"/>
                  </a:lnTo>
                  <a:lnTo>
                    <a:pt x="590569" y="41690"/>
                  </a:lnTo>
                  <a:lnTo>
                    <a:pt x="630075" y="63859"/>
                  </a:lnTo>
                  <a:lnTo>
                    <a:pt x="666730" y="90110"/>
                  </a:lnTo>
                  <a:lnTo>
                    <a:pt x="700225" y="120137"/>
                  </a:lnTo>
                  <a:lnTo>
                    <a:pt x="730253" y="153631"/>
                  </a:lnTo>
                  <a:lnTo>
                    <a:pt x="756506" y="190284"/>
                  </a:lnTo>
                  <a:lnTo>
                    <a:pt x="778676" y="229789"/>
                  </a:lnTo>
                  <a:lnTo>
                    <a:pt x="796455" y="271838"/>
                  </a:lnTo>
                  <a:lnTo>
                    <a:pt x="809535" y="316123"/>
                  </a:lnTo>
                  <a:lnTo>
                    <a:pt x="817609" y="362337"/>
                  </a:lnTo>
                  <a:lnTo>
                    <a:pt x="820369" y="410171"/>
                  </a:lnTo>
                  <a:close/>
                </a:path>
              </a:pathLst>
            </a:custGeom>
            <a:ln w="12699">
              <a:solidFill>
                <a:srgbClr val="020303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" name="object 32">
              <a:extLst>
                <a:ext uri="{FF2B5EF4-FFF2-40B4-BE49-F238E27FC236}">
                  <a16:creationId xmlns:a16="http://schemas.microsoft.com/office/drawing/2014/main" id="{0E59E201-602D-45BA-8E15-7757D96C61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4027" y="9365984"/>
              <a:ext cx="666549" cy="586306"/>
            </a:xfrm>
            <a:prstGeom prst="rect">
              <a:avLst/>
            </a:prstGeom>
          </p:spPr>
        </p:pic>
        <p:pic>
          <p:nvPicPr>
            <p:cNvPr id="13" name="object 33">
              <a:extLst>
                <a:ext uri="{FF2B5EF4-FFF2-40B4-BE49-F238E27FC236}">
                  <a16:creationId xmlns:a16="http://schemas.microsoft.com/office/drawing/2014/main" id="{C558DA99-3480-47B1-89ED-1DBB7F3ED1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8999" y="9219966"/>
              <a:ext cx="719695" cy="708982"/>
            </a:xfrm>
            <a:prstGeom prst="rect">
              <a:avLst/>
            </a:prstGeom>
          </p:spPr>
        </p:pic>
      </p:grpSp>
      <p:grpSp>
        <p:nvGrpSpPr>
          <p:cNvPr id="6" name="object 34">
            <a:extLst>
              <a:ext uri="{FF2B5EF4-FFF2-40B4-BE49-F238E27FC236}">
                <a16:creationId xmlns:a16="http://schemas.microsoft.com/office/drawing/2014/main" id="{507C0193-5390-4F90-A811-3EC71B21CD47}"/>
              </a:ext>
            </a:extLst>
          </p:cNvPr>
          <p:cNvGrpSpPr/>
          <p:nvPr/>
        </p:nvGrpSpPr>
        <p:grpSpPr>
          <a:xfrm>
            <a:off x="6557578" y="5134595"/>
            <a:ext cx="884745" cy="1297522"/>
            <a:chOff x="2612072" y="9142512"/>
            <a:chExt cx="884745" cy="1297522"/>
          </a:xfrm>
        </p:grpSpPr>
        <p:pic>
          <p:nvPicPr>
            <p:cNvPr id="9" name="object 35">
              <a:extLst>
                <a:ext uri="{FF2B5EF4-FFF2-40B4-BE49-F238E27FC236}">
                  <a16:creationId xmlns:a16="http://schemas.microsoft.com/office/drawing/2014/main" id="{FA2C2FE3-948A-41AF-85BE-679244BD3E7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072" y="9142512"/>
              <a:ext cx="884745" cy="1297522"/>
            </a:xfrm>
            <a:prstGeom prst="rect">
              <a:avLst/>
            </a:prstGeom>
          </p:spPr>
        </p:pic>
        <p:pic>
          <p:nvPicPr>
            <p:cNvPr id="10" name="object 36">
              <a:extLst>
                <a:ext uri="{FF2B5EF4-FFF2-40B4-BE49-F238E27FC236}">
                  <a16:creationId xmlns:a16="http://schemas.microsoft.com/office/drawing/2014/main" id="{6D859FA8-21E7-4AFC-80E7-2D586E15CD2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6943" y="9171558"/>
              <a:ext cx="602754" cy="765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96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6">
            <a:extLst>
              <a:ext uri="{FF2B5EF4-FFF2-40B4-BE49-F238E27FC236}">
                <a16:creationId xmlns:a16="http://schemas.microsoft.com/office/drawing/2014/main" id="{3021DB04-A1A5-46F8-820A-DF02198BD5AB}"/>
              </a:ext>
            </a:extLst>
          </p:cNvPr>
          <p:cNvSpPr txBox="1"/>
          <p:nvPr/>
        </p:nvSpPr>
        <p:spPr>
          <a:xfrm>
            <a:off x="7019183" y="3598307"/>
            <a:ext cx="3326655" cy="5764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75"/>
              </a:spcBef>
            </a:pPr>
            <a:r>
              <a:rPr spc="-3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spc="-5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raight</a:t>
            </a:r>
            <a:r>
              <a:rPr spc="-5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</a:t>
            </a:r>
            <a:r>
              <a:rPr spc="-7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 </a:t>
            </a:r>
            <a:r>
              <a:rPr spc="-6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</a:t>
            </a:r>
            <a:r>
              <a:rPr spc="-8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spc="-5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4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</a:t>
            </a:r>
            <a:r>
              <a:rPr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spc="-5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5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Luer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9BF63-D448-4951-A2E2-62D50906F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3" y="1500254"/>
            <a:ext cx="2167957" cy="1682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0B7780-05D4-4342-8C9A-DEA2E308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62" y="1364009"/>
            <a:ext cx="1414382" cy="1955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EB7022-AEA0-414C-B1A8-82A26F4AF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6" y="4359413"/>
            <a:ext cx="2019049" cy="2275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2C588-5253-42E3-91AB-C8590CCFD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520964" y="2647593"/>
            <a:ext cx="1517119" cy="570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39EA1B-17F2-4C41-A1E8-D03E2416A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0" y="1261926"/>
            <a:ext cx="4340771" cy="18233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595C0E-1D34-4FA1-A80F-4107A69096B4}"/>
              </a:ext>
            </a:extLst>
          </p:cNvPr>
          <p:cNvSpPr txBox="1"/>
          <p:nvPr/>
        </p:nvSpPr>
        <p:spPr>
          <a:xfrm>
            <a:off x="4508938" y="1059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PERFUSION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A</a:t>
            </a:r>
            <a:r>
              <a:rPr lang="en-IN" sz="1800" spc="40" dirty="0">
                <a:solidFill>
                  <a:srgbClr val="402666"/>
                </a:solidFill>
                <a:latin typeface="Tahoma"/>
                <a:cs typeface="Tahoma"/>
              </a:rPr>
              <a:t>CCE</a:t>
            </a: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S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SORIES</a:t>
            </a:r>
            <a:endParaRPr lang="en-IN" sz="1800" dirty="0">
              <a:latin typeface="Tahoma"/>
              <a:cs typeface="Tahoma"/>
            </a:endParaRPr>
          </a:p>
        </p:txBody>
      </p:sp>
      <p:sp>
        <p:nvSpPr>
          <p:cNvPr id="13" name="object 66">
            <a:extLst>
              <a:ext uri="{FF2B5EF4-FFF2-40B4-BE49-F238E27FC236}">
                <a16:creationId xmlns:a16="http://schemas.microsoft.com/office/drawing/2014/main" id="{C3BECE74-1064-4FAC-A59E-20C40BB32A45}"/>
              </a:ext>
            </a:extLst>
          </p:cNvPr>
          <p:cNvSpPr txBox="1"/>
          <p:nvPr/>
        </p:nvSpPr>
        <p:spPr>
          <a:xfrm>
            <a:off x="8038468" y="747108"/>
            <a:ext cx="3326655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75"/>
              </a:spcBef>
            </a:pPr>
            <a:r>
              <a:rPr spc="-3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spc="-5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raight</a:t>
            </a:r>
            <a:r>
              <a:rPr spc="-5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</a:t>
            </a:r>
            <a:r>
              <a:rPr spc="-7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	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66">
            <a:extLst>
              <a:ext uri="{FF2B5EF4-FFF2-40B4-BE49-F238E27FC236}">
                <a16:creationId xmlns:a16="http://schemas.microsoft.com/office/drawing/2014/main" id="{8292953B-1C1D-423C-8658-33BD97C11896}"/>
              </a:ext>
            </a:extLst>
          </p:cNvPr>
          <p:cNvSpPr txBox="1"/>
          <p:nvPr/>
        </p:nvSpPr>
        <p:spPr>
          <a:xfrm>
            <a:off x="3981116" y="693182"/>
            <a:ext cx="3326655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75"/>
              </a:spcBef>
            </a:pPr>
            <a:r>
              <a:rPr lang="en-IN" spc="-3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</a:t>
            </a:r>
            <a:r>
              <a:rPr spc="-7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with </a:t>
            </a:r>
            <a:r>
              <a:rPr lang="en-IN"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Luer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Lock	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66">
            <a:extLst>
              <a:ext uri="{FF2B5EF4-FFF2-40B4-BE49-F238E27FC236}">
                <a16:creationId xmlns:a16="http://schemas.microsoft.com/office/drawing/2014/main" id="{D5F7740B-15C8-47C8-B310-801B531D0DC5}"/>
              </a:ext>
            </a:extLst>
          </p:cNvPr>
          <p:cNvSpPr txBox="1"/>
          <p:nvPr/>
        </p:nvSpPr>
        <p:spPr>
          <a:xfrm>
            <a:off x="826877" y="747109"/>
            <a:ext cx="3326655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75"/>
              </a:spcBef>
            </a:pPr>
            <a:r>
              <a:rPr lang="en-IN" spc="-3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</a:t>
            </a:r>
            <a:r>
              <a:rPr spc="-7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	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66">
            <a:extLst>
              <a:ext uri="{FF2B5EF4-FFF2-40B4-BE49-F238E27FC236}">
                <a16:creationId xmlns:a16="http://schemas.microsoft.com/office/drawing/2014/main" id="{7FCAC97F-2ED9-40BC-ABF8-8D58893A45B6}"/>
              </a:ext>
            </a:extLst>
          </p:cNvPr>
          <p:cNvSpPr txBox="1"/>
          <p:nvPr/>
        </p:nvSpPr>
        <p:spPr>
          <a:xfrm>
            <a:off x="396703" y="3736806"/>
            <a:ext cx="3326655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75"/>
              </a:spcBef>
            </a:pPr>
            <a:r>
              <a:rPr spc="-3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spc="-5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raight</a:t>
            </a:r>
            <a:r>
              <a:rPr spc="-55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</a:t>
            </a:r>
            <a:r>
              <a:rPr spc="-7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</a:t>
            </a:r>
            <a:r>
              <a:rPr lang="en-IN" spc="-40" dirty="0" err="1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Luer</a:t>
            </a:r>
            <a:r>
              <a:rPr lang="en-IN" spc="-40" dirty="0">
                <a:solidFill>
                  <a:srgbClr val="3C54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Lock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2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B7010F-13F8-4888-8AD1-812C6BC4DB0E}"/>
              </a:ext>
            </a:extLst>
          </p:cNvPr>
          <p:cNvSpPr txBox="1"/>
          <p:nvPr/>
        </p:nvSpPr>
        <p:spPr>
          <a:xfrm>
            <a:off x="4365353" y="1879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PERFUSION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A</a:t>
            </a:r>
            <a:r>
              <a:rPr lang="en-IN" sz="1800" spc="40" dirty="0">
                <a:solidFill>
                  <a:srgbClr val="402666"/>
                </a:solidFill>
                <a:latin typeface="Tahoma"/>
                <a:cs typeface="Tahoma"/>
              </a:rPr>
              <a:t>CCE</a:t>
            </a: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S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SORIES</a:t>
            </a:r>
            <a:endParaRPr lang="en-IN"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190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2662F-49D7-4869-8245-98A419645A0B}"/>
              </a:ext>
            </a:extLst>
          </p:cNvPr>
          <p:cNvSpPr txBox="1"/>
          <p:nvPr/>
        </p:nvSpPr>
        <p:spPr>
          <a:xfrm>
            <a:off x="4519448" y="968507"/>
            <a:ext cx="6096000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-110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lang="en-IN" sz="1800" dirty="0">
                <a:solidFill>
                  <a:srgbClr val="3C54A4"/>
                </a:solidFill>
                <a:latin typeface="Tahoma"/>
                <a:cs typeface="Tahoma"/>
              </a:rPr>
              <a:t>ubing</a:t>
            </a:r>
            <a:r>
              <a:rPr lang="en-IN" sz="18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lang="en-IN" sz="1800" dirty="0">
                <a:solidFill>
                  <a:srgbClr val="3C54A4"/>
                </a:solidFill>
                <a:latin typeface="Tahoma"/>
                <a:cs typeface="Tahoma"/>
              </a:rPr>
              <a:t>O</a:t>
            </a:r>
            <a:r>
              <a:rPr lang="en-IN" sz="1800" spc="-40" dirty="0">
                <a:solidFill>
                  <a:srgbClr val="3C54A4"/>
                </a:solidFill>
                <a:latin typeface="Tahoma"/>
                <a:cs typeface="Tahoma"/>
              </a:rPr>
              <a:t>r</a:t>
            </a:r>
            <a:r>
              <a:rPr lang="en-IN" sz="1800" spc="20" dirty="0">
                <a:solidFill>
                  <a:srgbClr val="3C54A4"/>
                </a:solidFill>
                <a:latin typeface="Tahoma"/>
                <a:cs typeface="Tahoma"/>
              </a:rPr>
              <a:t>ganiser</a:t>
            </a:r>
            <a:endParaRPr lang="en-IN"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lang="en-IN" sz="1600" spc="-10" dirty="0">
                <a:solidFill>
                  <a:srgbClr val="020303"/>
                </a:solidFill>
                <a:latin typeface="Tahoma"/>
                <a:cs typeface="Tahoma"/>
              </a:rPr>
              <a:t>Code:</a:t>
            </a:r>
            <a:r>
              <a:rPr lang="en-IN" sz="16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600" spc="2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lang="en-IN" sz="1600" dirty="0">
                <a:solidFill>
                  <a:srgbClr val="020303"/>
                </a:solidFill>
                <a:latin typeface="Tahoma"/>
                <a:cs typeface="Tahoma"/>
              </a:rPr>
              <a:t>TO-</a:t>
            </a:r>
            <a:r>
              <a:rPr lang="en-IN" sz="16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600" spc="-25" dirty="0">
                <a:solidFill>
                  <a:srgbClr val="020303"/>
                </a:solidFill>
                <a:latin typeface="Tahoma"/>
                <a:cs typeface="Tahoma"/>
              </a:rPr>
              <a:t>01</a:t>
            </a:r>
            <a:endParaRPr lang="en-IN" sz="1600" dirty="0">
              <a:latin typeface="Tahoma"/>
              <a:cs typeface="Tahoma"/>
            </a:endParaRPr>
          </a:p>
        </p:txBody>
      </p:sp>
      <p:pic>
        <p:nvPicPr>
          <p:cNvPr id="4" name="object 75">
            <a:extLst>
              <a:ext uri="{FF2B5EF4-FFF2-40B4-BE49-F238E27FC236}">
                <a16:creationId xmlns:a16="http://schemas.microsoft.com/office/drawing/2014/main" id="{A8CA3D75-5E83-4407-B127-661E4521A95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658" y="323173"/>
            <a:ext cx="2487391" cy="1843899"/>
          </a:xfrm>
          <a:prstGeom prst="rect">
            <a:avLst/>
          </a:prstGeom>
        </p:spPr>
      </p:pic>
      <p:grpSp>
        <p:nvGrpSpPr>
          <p:cNvPr id="5" name="object 79">
            <a:extLst>
              <a:ext uri="{FF2B5EF4-FFF2-40B4-BE49-F238E27FC236}">
                <a16:creationId xmlns:a16="http://schemas.microsoft.com/office/drawing/2014/main" id="{A5543BC2-125E-492B-A1A1-E0C05385340F}"/>
              </a:ext>
            </a:extLst>
          </p:cNvPr>
          <p:cNvGrpSpPr/>
          <p:nvPr/>
        </p:nvGrpSpPr>
        <p:grpSpPr>
          <a:xfrm>
            <a:off x="8019362" y="3878105"/>
            <a:ext cx="3745031" cy="1806527"/>
            <a:chOff x="2590668" y="7675141"/>
            <a:chExt cx="3745031" cy="1806527"/>
          </a:xfrm>
        </p:grpSpPr>
        <p:pic>
          <p:nvPicPr>
            <p:cNvPr id="6" name="object 80">
              <a:extLst>
                <a:ext uri="{FF2B5EF4-FFF2-40B4-BE49-F238E27FC236}">
                  <a16:creationId xmlns:a16="http://schemas.microsoft.com/office/drawing/2014/main" id="{B936E1CD-FA01-4C54-B6E6-CEC569421EE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668" y="7675141"/>
              <a:ext cx="2294975" cy="1806527"/>
            </a:xfrm>
            <a:prstGeom prst="rect">
              <a:avLst/>
            </a:prstGeom>
          </p:spPr>
        </p:pic>
        <p:pic>
          <p:nvPicPr>
            <p:cNvPr id="7" name="object 81">
              <a:extLst>
                <a:ext uri="{FF2B5EF4-FFF2-40B4-BE49-F238E27FC236}">
                  <a16:creationId xmlns:a16="http://schemas.microsoft.com/office/drawing/2014/main" id="{9CF0A0FD-0787-4FFF-802E-D3FF02106A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7938" y="7874921"/>
              <a:ext cx="1497761" cy="1382560"/>
            </a:xfrm>
            <a:prstGeom prst="rect">
              <a:avLst/>
            </a:prstGeom>
          </p:spPr>
        </p:pic>
      </p:grpSp>
      <p:sp>
        <p:nvSpPr>
          <p:cNvPr id="8" name="object 76">
            <a:extLst>
              <a:ext uri="{FF2B5EF4-FFF2-40B4-BE49-F238E27FC236}">
                <a16:creationId xmlns:a16="http://schemas.microsoft.com/office/drawing/2014/main" id="{150FBE91-D03C-4FD0-9F92-76740D910FB6}"/>
              </a:ext>
            </a:extLst>
          </p:cNvPr>
          <p:cNvSpPr txBox="1"/>
          <p:nvPr/>
        </p:nvSpPr>
        <p:spPr>
          <a:xfrm>
            <a:off x="4225158" y="2605434"/>
            <a:ext cx="2249214" cy="489878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2400" spc="75" dirty="0">
                <a:solidFill>
                  <a:srgbClr val="3C54A4"/>
                </a:solidFill>
                <a:latin typeface="Tahoma"/>
                <a:cs typeface="Tahoma"/>
              </a:rPr>
              <a:t>P</a:t>
            </a:r>
            <a:r>
              <a:rPr sz="2400" spc="15" dirty="0">
                <a:solidFill>
                  <a:srgbClr val="3C54A4"/>
                </a:solidFill>
                <a:latin typeface="Tahoma"/>
                <a:cs typeface="Tahoma"/>
              </a:rPr>
              <a:t>erfusion</a:t>
            </a:r>
            <a:r>
              <a:rPr sz="24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sz="2400" spc="-110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sz="2400" dirty="0">
                <a:solidFill>
                  <a:srgbClr val="3C54A4"/>
                </a:solidFill>
                <a:latin typeface="Tahoma"/>
                <a:cs typeface="Tahoma"/>
              </a:rPr>
              <a:t>ubing</a:t>
            </a:r>
            <a:endParaRPr sz="2400" dirty="0">
              <a:latin typeface="Tahoma"/>
              <a:cs typeface="Tahoma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688B657-1869-4A52-80DD-3A9CCA127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945970"/>
              </p:ext>
            </p:extLst>
          </p:nvPr>
        </p:nvGraphicFramePr>
        <p:xfrm>
          <a:off x="1231113" y="3506543"/>
          <a:ext cx="5421935" cy="28409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1959">
                  <a:extLst>
                    <a:ext uri="{9D8B030D-6E8A-4147-A177-3AD203B41FA5}">
                      <a16:colId xmlns:a16="http://schemas.microsoft.com/office/drawing/2014/main" val="3753716574"/>
                    </a:ext>
                  </a:extLst>
                </a:gridCol>
                <a:gridCol w="409903">
                  <a:extLst>
                    <a:ext uri="{9D8B030D-6E8A-4147-A177-3AD203B41FA5}">
                      <a16:colId xmlns:a16="http://schemas.microsoft.com/office/drawing/2014/main" val="1464020127"/>
                    </a:ext>
                  </a:extLst>
                </a:gridCol>
                <a:gridCol w="1744717">
                  <a:extLst>
                    <a:ext uri="{9D8B030D-6E8A-4147-A177-3AD203B41FA5}">
                      <a16:colId xmlns:a16="http://schemas.microsoft.com/office/drawing/2014/main" val="3994418014"/>
                    </a:ext>
                  </a:extLst>
                </a:gridCol>
                <a:gridCol w="1785356">
                  <a:extLst>
                    <a:ext uri="{9D8B030D-6E8A-4147-A177-3AD203B41FA5}">
                      <a16:colId xmlns:a16="http://schemas.microsoft.com/office/drawing/2014/main" val="967324700"/>
                    </a:ext>
                  </a:extLst>
                </a:gridCol>
              </a:tblGrid>
              <a:tr h="550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4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ubing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</a:pPr>
                      <a:r>
                        <a:rPr sz="1800" spc="-3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W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all</a:t>
                      </a:r>
                      <a:r>
                        <a:rPr sz="1800" spc="-5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Thickne</a:t>
                      </a:r>
                      <a:r>
                        <a:rPr sz="1800" spc="-15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ct val="100000"/>
                        </a:lnSpc>
                      </a:pPr>
                      <a:r>
                        <a:rPr sz="1800" spc="1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Length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486624"/>
                  </a:ext>
                </a:extLst>
              </a:tr>
              <a:tr h="355284">
                <a:tc>
                  <a:txBody>
                    <a:bodyPr/>
                    <a:lstStyle/>
                    <a:p>
                      <a:pPr marR="3175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R="3175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1/8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82550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1/16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endParaRPr lang="en-IN" sz="180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125095" algn="ctr">
                        <a:lnSpc>
                          <a:spcPts val="955"/>
                        </a:lnSpc>
                        <a:spcBef>
                          <a:spcPts val="50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966639"/>
                  </a:ext>
                </a:extLst>
              </a:tr>
              <a:tr h="355317">
                <a:tc>
                  <a:txBody>
                    <a:bodyPr/>
                    <a:lstStyle/>
                    <a:p>
                      <a:pPr marR="3175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R="3175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1/4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82550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1/16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endParaRPr lang="en-IN" sz="180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125095" algn="ctr">
                        <a:lnSpc>
                          <a:spcPts val="955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12Ft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285543"/>
                  </a:ext>
                </a:extLst>
              </a:tr>
              <a:tr h="417516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3/8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3/32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113733"/>
                  </a:ext>
                </a:extLst>
              </a:tr>
              <a:tr h="417516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1/16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284851"/>
                  </a:ext>
                </a:extLst>
              </a:tr>
              <a:tr h="417516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3/16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3/64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556205"/>
                  </a:ext>
                </a:extLst>
              </a:tr>
              <a:tr h="327329">
                <a:tc>
                  <a:txBody>
                    <a:bodyPr/>
                    <a:lstStyle/>
                    <a:p>
                      <a:pPr marR="3175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R="3175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1/2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endParaRPr lang="en-IN" sz="1800" spc="-2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82550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r>
                        <a:rPr sz="1800" spc="-2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3/32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endParaRPr lang="en-IN" sz="1800" dirty="0">
                        <a:solidFill>
                          <a:srgbClr val="020303"/>
                        </a:solidFill>
                        <a:latin typeface="Tahoma"/>
                        <a:cs typeface="Tahoma"/>
                      </a:endParaRPr>
                    </a:p>
                    <a:p>
                      <a:pPr marL="125095" algn="ctr">
                        <a:lnSpc>
                          <a:spcPts val="865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solidFill>
                            <a:srgbClr val="020303"/>
                          </a:solidFill>
                          <a:latin typeface="Tahoma"/>
                          <a:cs typeface="Tahoma"/>
                        </a:rPr>
                        <a:t>10Ft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2171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3A7084-391E-44CA-BEE3-2AE489BF836A}"/>
              </a:ext>
            </a:extLst>
          </p:cNvPr>
          <p:cNvSpPr txBox="1"/>
          <p:nvPr/>
        </p:nvSpPr>
        <p:spPr>
          <a:xfrm>
            <a:off x="4365353" y="1879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PERFUSION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A</a:t>
            </a:r>
            <a:r>
              <a:rPr lang="en-IN" sz="1800" spc="40" dirty="0">
                <a:solidFill>
                  <a:srgbClr val="402666"/>
                </a:solidFill>
                <a:latin typeface="Tahoma"/>
                <a:cs typeface="Tahoma"/>
              </a:rPr>
              <a:t>CCE</a:t>
            </a: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S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SORIES</a:t>
            </a:r>
            <a:endParaRPr lang="en-IN"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9552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6692220C-B5AA-4558-AA28-F750BC04CBE5}"/>
              </a:ext>
            </a:extLst>
          </p:cNvPr>
          <p:cNvSpPr txBox="1"/>
          <p:nvPr/>
        </p:nvSpPr>
        <p:spPr>
          <a:xfrm>
            <a:off x="3625389" y="634211"/>
            <a:ext cx="46462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>
                <a:solidFill>
                  <a:srgbClr val="3C54A4"/>
                </a:solidFill>
                <a:latin typeface="Tahoma"/>
                <a:cs typeface="Tahoma"/>
              </a:rPr>
              <a:t>Ca</a:t>
            </a:r>
            <a:r>
              <a:rPr sz="2400" spc="-15" dirty="0">
                <a:solidFill>
                  <a:srgbClr val="3C54A4"/>
                </a:solidFill>
                <a:latin typeface="Tahoma"/>
                <a:cs typeface="Tahoma"/>
              </a:rPr>
              <a:t>r</a:t>
            </a:r>
            <a:r>
              <a:rPr sz="2400" spc="15" dirty="0">
                <a:solidFill>
                  <a:srgbClr val="3C54A4"/>
                </a:solidFill>
                <a:latin typeface="Tahoma"/>
                <a:cs typeface="Tahoma"/>
              </a:rPr>
              <a:t>diop</a:t>
            </a:r>
            <a:r>
              <a:rPr sz="2400" spc="-25" dirty="0">
                <a:solidFill>
                  <a:srgbClr val="3C54A4"/>
                </a:solidFill>
                <a:latin typeface="Tahoma"/>
                <a:cs typeface="Tahoma"/>
              </a:rPr>
              <a:t>l</a:t>
            </a:r>
            <a:r>
              <a:rPr sz="2400" spc="5" dirty="0">
                <a:solidFill>
                  <a:srgbClr val="3C54A4"/>
                </a:solidFill>
                <a:latin typeface="Tahoma"/>
                <a:cs typeface="Tahoma"/>
              </a:rPr>
              <a:t>egia</a:t>
            </a:r>
            <a:r>
              <a:rPr sz="24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sz="2400" spc="75" dirty="0">
                <a:solidFill>
                  <a:srgbClr val="3C54A4"/>
                </a:solidFill>
                <a:latin typeface="Tahoma"/>
                <a:cs typeface="Tahoma"/>
              </a:rPr>
              <a:t>P</a:t>
            </a:r>
            <a:r>
              <a:rPr sz="2400" spc="15" dirty="0">
                <a:solidFill>
                  <a:srgbClr val="3C54A4"/>
                </a:solidFill>
                <a:latin typeface="Tahoma"/>
                <a:cs typeface="Tahoma"/>
              </a:rPr>
              <a:t>erfusion</a:t>
            </a:r>
            <a:r>
              <a:rPr sz="2400" spc="-80" dirty="0">
                <a:solidFill>
                  <a:srgbClr val="3C54A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3C54A4"/>
                </a:solidFill>
                <a:latin typeface="Tahoma"/>
                <a:cs typeface="Tahoma"/>
              </a:rPr>
              <a:t>Adap</a:t>
            </a:r>
            <a:r>
              <a:rPr sz="2400" spc="-15" dirty="0">
                <a:solidFill>
                  <a:srgbClr val="3C54A4"/>
                </a:solidFill>
                <a:latin typeface="Tahoma"/>
                <a:cs typeface="Tahoma"/>
              </a:rPr>
              <a:t>t</a:t>
            </a:r>
            <a:r>
              <a:rPr sz="2400" spc="45" dirty="0">
                <a:solidFill>
                  <a:srgbClr val="3C54A4"/>
                </a:solidFill>
                <a:latin typeface="Tahoma"/>
                <a:cs typeface="Tahoma"/>
              </a:rPr>
              <a:t>e</a:t>
            </a:r>
            <a:r>
              <a:rPr sz="2400" spc="15" dirty="0">
                <a:solidFill>
                  <a:srgbClr val="3C54A4"/>
                </a:solidFill>
                <a:latin typeface="Tahoma"/>
                <a:cs typeface="Tahoma"/>
              </a:rPr>
              <a:t>r</a:t>
            </a:r>
            <a:r>
              <a:rPr sz="2400" spc="55" dirty="0">
                <a:solidFill>
                  <a:srgbClr val="3C54A4"/>
                </a:solidFill>
                <a:latin typeface="Tahoma"/>
                <a:cs typeface="Tahoma"/>
              </a:rPr>
              <a:t>s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572D9-B4FA-479C-B5C5-03BBA66092DF}"/>
              </a:ext>
            </a:extLst>
          </p:cNvPr>
          <p:cNvSpPr txBox="1"/>
          <p:nvPr/>
        </p:nvSpPr>
        <p:spPr>
          <a:xfrm>
            <a:off x="4365353" y="1879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PERFUSION</a:t>
            </a:r>
            <a:r>
              <a:rPr lang="en-IN" sz="1800" spc="-80" dirty="0">
                <a:solidFill>
                  <a:srgbClr val="402666"/>
                </a:solidFill>
                <a:latin typeface="Tahoma"/>
                <a:cs typeface="Tahoma"/>
              </a:rPr>
              <a:t> 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A</a:t>
            </a:r>
            <a:r>
              <a:rPr lang="en-IN" sz="1800" spc="40" dirty="0">
                <a:solidFill>
                  <a:srgbClr val="402666"/>
                </a:solidFill>
                <a:latin typeface="Tahoma"/>
                <a:cs typeface="Tahoma"/>
              </a:rPr>
              <a:t>CCE</a:t>
            </a:r>
            <a:r>
              <a:rPr lang="en-IN" sz="1800" spc="20" dirty="0">
                <a:solidFill>
                  <a:srgbClr val="402666"/>
                </a:solidFill>
                <a:latin typeface="Tahoma"/>
                <a:cs typeface="Tahoma"/>
              </a:rPr>
              <a:t>S</a:t>
            </a:r>
            <a:r>
              <a:rPr lang="en-IN" sz="1800" spc="-5" dirty="0">
                <a:solidFill>
                  <a:srgbClr val="402666"/>
                </a:solidFill>
                <a:latin typeface="Tahoma"/>
                <a:cs typeface="Tahoma"/>
              </a:rPr>
              <a:t>SORIES</a:t>
            </a:r>
            <a:endParaRPr lang="en-IN" sz="1800" dirty="0">
              <a:latin typeface="Tahoma"/>
              <a:cs typeface="Tahoma"/>
            </a:endParaRPr>
          </a:p>
        </p:txBody>
      </p:sp>
      <p:grpSp>
        <p:nvGrpSpPr>
          <p:cNvPr id="4" name="object 16">
            <a:extLst>
              <a:ext uri="{FF2B5EF4-FFF2-40B4-BE49-F238E27FC236}">
                <a16:creationId xmlns:a16="http://schemas.microsoft.com/office/drawing/2014/main" id="{A2C8838E-205A-4998-B1E0-2FA7252DC791}"/>
              </a:ext>
            </a:extLst>
          </p:cNvPr>
          <p:cNvGrpSpPr/>
          <p:nvPr/>
        </p:nvGrpSpPr>
        <p:grpSpPr>
          <a:xfrm>
            <a:off x="3803419" y="1103544"/>
            <a:ext cx="5140884" cy="4614084"/>
            <a:chOff x="1495336" y="1608226"/>
            <a:chExt cx="5129097" cy="4490016"/>
          </a:xfrm>
        </p:grpSpPr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A19726D4-4B52-4E49-8B97-ABF8FEFBA39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3917" y="3116157"/>
              <a:ext cx="1900516" cy="1069038"/>
            </a:xfrm>
            <a:prstGeom prst="rect">
              <a:avLst/>
            </a:prstGeom>
          </p:spPr>
        </p:pic>
        <p:pic>
          <p:nvPicPr>
            <p:cNvPr id="6" name="object 18">
              <a:extLst>
                <a:ext uri="{FF2B5EF4-FFF2-40B4-BE49-F238E27FC236}">
                  <a16:creationId xmlns:a16="http://schemas.microsoft.com/office/drawing/2014/main" id="{812CD4E2-35D7-40FB-B7D2-25B88EDD061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336" y="1608226"/>
              <a:ext cx="2273753" cy="1337036"/>
            </a:xfrm>
            <a:prstGeom prst="rect">
              <a:avLst/>
            </a:prstGeom>
          </p:spPr>
        </p:pic>
        <p:pic>
          <p:nvPicPr>
            <p:cNvPr id="7" name="object 19">
              <a:extLst>
                <a:ext uri="{FF2B5EF4-FFF2-40B4-BE49-F238E27FC236}">
                  <a16:creationId xmlns:a16="http://schemas.microsoft.com/office/drawing/2014/main" id="{E7C00EA3-4A49-40EF-92C3-8EB65983BBB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4619" y="2851022"/>
              <a:ext cx="1504962" cy="1377175"/>
            </a:xfrm>
            <a:prstGeom prst="rect">
              <a:avLst/>
            </a:prstGeom>
          </p:spPr>
        </p:pic>
        <p:pic>
          <p:nvPicPr>
            <p:cNvPr id="8" name="object 20">
              <a:extLst>
                <a:ext uri="{FF2B5EF4-FFF2-40B4-BE49-F238E27FC236}">
                  <a16:creationId xmlns:a16="http://schemas.microsoft.com/office/drawing/2014/main" id="{3901330C-FAA9-428D-BB28-9D4A112D9A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6552" y="3801846"/>
              <a:ext cx="2408897" cy="2296396"/>
            </a:xfrm>
            <a:prstGeom prst="rect">
              <a:avLst/>
            </a:prstGeom>
          </p:spPr>
        </p:pic>
      </p:grpSp>
      <p:pic>
        <p:nvPicPr>
          <p:cNvPr id="10" name="object 15">
            <a:extLst>
              <a:ext uri="{FF2B5EF4-FFF2-40B4-BE49-F238E27FC236}">
                <a16:creationId xmlns:a16="http://schemas.microsoft.com/office/drawing/2014/main" id="{2232FDB2-2BAD-4863-AF0F-3CCC11B0883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73672" y="918319"/>
            <a:ext cx="1803112" cy="1412526"/>
          </a:xfrm>
          <a:prstGeom prst="rect">
            <a:avLst/>
          </a:prstGeom>
        </p:spPr>
      </p:pic>
      <p:sp>
        <p:nvSpPr>
          <p:cNvPr id="11" name="object 14">
            <a:extLst>
              <a:ext uri="{FF2B5EF4-FFF2-40B4-BE49-F238E27FC236}">
                <a16:creationId xmlns:a16="http://schemas.microsoft.com/office/drawing/2014/main" id="{96E19A31-0AFF-48E3-BDFF-D953C04A3F5B}"/>
              </a:ext>
            </a:extLst>
          </p:cNvPr>
          <p:cNvSpPr txBox="1"/>
          <p:nvPr/>
        </p:nvSpPr>
        <p:spPr>
          <a:xfrm>
            <a:off x="6194308" y="5552528"/>
            <a:ext cx="64198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solidFill>
                  <a:srgbClr val="020303"/>
                </a:solidFill>
                <a:latin typeface="Tahoma"/>
                <a:cs typeface="Tahoma"/>
              </a:rPr>
              <a:t>Purge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20303"/>
                </a:solidFill>
                <a:latin typeface="Tahoma"/>
                <a:cs typeface="Tahoma"/>
              </a:rPr>
              <a:t>Line  </a:t>
            </a:r>
            <a:r>
              <a:rPr lang="en-IN" sz="1400" spc="40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z="1400" spc="40" dirty="0">
                <a:solidFill>
                  <a:srgbClr val="020303"/>
                </a:solidFill>
                <a:latin typeface="Tahoma"/>
                <a:cs typeface="Tahoma"/>
              </a:rPr>
              <a:t>PL-01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DC14241-0664-4EB3-8E9C-D8BECE2A8105}"/>
              </a:ext>
            </a:extLst>
          </p:cNvPr>
          <p:cNvSpPr txBox="1"/>
          <p:nvPr/>
        </p:nvSpPr>
        <p:spPr>
          <a:xfrm>
            <a:off x="2883304" y="1629857"/>
            <a:ext cx="8350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Code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020303"/>
                </a:solidFill>
                <a:latin typeface="Tahoma"/>
                <a:cs typeface="Tahoma"/>
              </a:rPr>
              <a:t>: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z="1400" spc="5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A-01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FF355B9-872F-4497-BC61-B7D92629D4D2}"/>
              </a:ext>
            </a:extLst>
          </p:cNvPr>
          <p:cNvSpPr txBox="1"/>
          <p:nvPr/>
        </p:nvSpPr>
        <p:spPr>
          <a:xfrm>
            <a:off x="10645372" y="1612734"/>
            <a:ext cx="9131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Code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020303"/>
                </a:solidFill>
                <a:latin typeface="Tahoma"/>
                <a:cs typeface="Tahoma"/>
              </a:rPr>
              <a:t>: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z="1400" spc="5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A-02A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81E166D9-C8D8-422D-B478-F69ABB66E5DE}"/>
              </a:ext>
            </a:extLst>
          </p:cNvPr>
          <p:cNvSpPr txBox="1"/>
          <p:nvPr/>
        </p:nvSpPr>
        <p:spPr>
          <a:xfrm>
            <a:off x="2883304" y="3019109"/>
            <a:ext cx="9201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Code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020303"/>
                </a:solidFill>
                <a:latin typeface="Tahoma"/>
                <a:cs typeface="Tahoma"/>
              </a:rPr>
              <a:t>: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z="1400" spc="5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z="1400" spc="20" dirty="0">
                <a:solidFill>
                  <a:srgbClr val="020303"/>
                </a:solidFill>
                <a:latin typeface="Tahoma"/>
                <a:cs typeface="Tahoma"/>
              </a:rPr>
              <a:t>A-02B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CA47F5D4-08E3-4C97-8F70-F77CFA40753F}"/>
              </a:ext>
            </a:extLst>
          </p:cNvPr>
          <p:cNvSpPr txBox="1"/>
          <p:nvPr/>
        </p:nvSpPr>
        <p:spPr>
          <a:xfrm>
            <a:off x="9843828" y="3110649"/>
            <a:ext cx="8356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0303"/>
                </a:solidFill>
                <a:latin typeface="Tahoma"/>
                <a:cs typeface="Tahoma"/>
              </a:rPr>
              <a:t>Code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020303"/>
                </a:solidFill>
                <a:latin typeface="Tahoma"/>
                <a:cs typeface="Tahoma"/>
              </a:rPr>
              <a:t>:</a:t>
            </a:r>
            <a:r>
              <a:rPr sz="1400" spc="-65" dirty="0">
                <a:solidFill>
                  <a:srgbClr val="020303"/>
                </a:solidFill>
                <a:latin typeface="Tahoma"/>
                <a:cs typeface="Tahoma"/>
              </a:rPr>
              <a:t> </a:t>
            </a:r>
            <a:r>
              <a:rPr lang="en-IN" sz="1400" spc="55" dirty="0">
                <a:solidFill>
                  <a:srgbClr val="020303"/>
                </a:solidFill>
                <a:latin typeface="Tahoma"/>
                <a:cs typeface="Tahoma"/>
              </a:rPr>
              <a:t>U</a:t>
            </a:r>
            <a:r>
              <a:rPr sz="1400" spc="50" dirty="0">
                <a:solidFill>
                  <a:srgbClr val="020303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020303"/>
                </a:solidFill>
                <a:latin typeface="Tahoma"/>
                <a:cs typeface="Tahoma"/>
              </a:rPr>
              <a:t>A-03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446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2144</Words>
  <Application>Microsoft Office PowerPoint</Application>
  <PresentationFormat>Widescreen</PresentationFormat>
  <Paragraphs>663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dhyanam vora</dc:creator>
  <cp:lastModifiedBy>dhyanam vora</cp:lastModifiedBy>
  <cp:revision>21</cp:revision>
  <dcterms:created xsi:type="dcterms:W3CDTF">2024-09-12T20:03:05Z</dcterms:created>
  <dcterms:modified xsi:type="dcterms:W3CDTF">2024-09-16T11:21:51Z</dcterms:modified>
</cp:coreProperties>
</file>