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216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0">
            <a:extLst>
              <a:ext uri="{FF2B5EF4-FFF2-40B4-BE49-F238E27FC236}">
                <a16:creationId xmlns:a16="http://schemas.microsoft.com/office/drawing/2014/main" id="{373D165F-BB75-465B-8064-029F0418E14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2514600" cy="1752600"/>
          </a:xfrm>
          <a:prstGeom prst="rect">
            <a:avLst/>
          </a:prstGeom>
        </p:spPr>
      </p:pic>
      <p:pic>
        <p:nvPicPr>
          <p:cNvPr id="3" name="object 22">
            <a:extLst>
              <a:ext uri="{FF2B5EF4-FFF2-40B4-BE49-F238E27FC236}">
                <a16:creationId xmlns:a16="http://schemas.microsoft.com/office/drawing/2014/main" id="{52CE3E3C-9871-4F87-B0AA-0F4A573A672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35253" y="381000"/>
            <a:ext cx="2987897" cy="132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57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6">
            <a:extLst>
              <a:ext uri="{FF2B5EF4-FFF2-40B4-BE49-F238E27FC236}">
                <a16:creationId xmlns:a16="http://schemas.microsoft.com/office/drawing/2014/main" id="{D45D6C8B-6A3C-42FD-9169-CA8DF1C7CBA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609600"/>
            <a:ext cx="2438400" cy="2209800"/>
          </a:xfrm>
          <a:prstGeom prst="rect">
            <a:avLst/>
          </a:prstGeom>
        </p:spPr>
      </p:pic>
      <p:pic>
        <p:nvPicPr>
          <p:cNvPr id="5" name="object 30">
            <a:extLst>
              <a:ext uri="{FF2B5EF4-FFF2-40B4-BE49-F238E27FC236}">
                <a16:creationId xmlns:a16="http://schemas.microsoft.com/office/drawing/2014/main" id="{37DF7500-5D12-4717-A5C6-974769C9E51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3595" y="3908393"/>
            <a:ext cx="3952875" cy="1184243"/>
          </a:xfrm>
          <a:prstGeom prst="rect">
            <a:avLst/>
          </a:prstGeom>
        </p:spPr>
      </p:pic>
      <p:pic>
        <p:nvPicPr>
          <p:cNvPr id="6" name="object 28">
            <a:extLst>
              <a:ext uri="{FF2B5EF4-FFF2-40B4-BE49-F238E27FC236}">
                <a16:creationId xmlns:a16="http://schemas.microsoft.com/office/drawing/2014/main" id="{F9FDF4B2-7718-4D8F-B6DC-4C6FD92A053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3595" y="3581400"/>
            <a:ext cx="940498" cy="77819"/>
          </a:xfrm>
          <a:prstGeom prst="rect">
            <a:avLst/>
          </a:prstGeom>
        </p:spPr>
      </p:pic>
      <p:pic>
        <p:nvPicPr>
          <p:cNvPr id="7" name="object 29">
            <a:extLst>
              <a:ext uri="{FF2B5EF4-FFF2-40B4-BE49-F238E27FC236}">
                <a16:creationId xmlns:a16="http://schemas.microsoft.com/office/drawing/2014/main" id="{125261E5-C22A-4CA2-8BB7-40A03C95671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05200" y="3581400"/>
            <a:ext cx="1826037" cy="7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2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56BB67-7470-4752-8CB1-E61E917E39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"/>
            <a:ext cx="4114800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06CECD-62F4-4EC3-9314-C00C5874E6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72000"/>
            <a:ext cx="3886200" cy="2590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414486-87B7-490D-A136-06A55BC0F3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33400" y="3733800"/>
            <a:ext cx="4114800" cy="274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065597-CD78-4BE3-92B7-CCF852510A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3651" y="854710"/>
            <a:ext cx="4213859" cy="2809239"/>
          </a:xfrm>
          <a:prstGeom prst="rect">
            <a:avLst/>
          </a:prstGeom>
        </p:spPr>
      </p:pic>
      <p:pic>
        <p:nvPicPr>
          <p:cNvPr id="7" name="object 36">
            <a:extLst>
              <a:ext uri="{FF2B5EF4-FFF2-40B4-BE49-F238E27FC236}">
                <a16:creationId xmlns:a16="http://schemas.microsoft.com/office/drawing/2014/main" id="{9541D2A5-1A00-4D65-B88A-4E5F61B0F056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99981" y="7315200"/>
            <a:ext cx="3241262" cy="801242"/>
          </a:xfrm>
          <a:prstGeom prst="rect">
            <a:avLst/>
          </a:prstGeom>
        </p:spPr>
      </p:pic>
      <p:pic>
        <p:nvPicPr>
          <p:cNvPr id="9" name="object 35">
            <a:extLst>
              <a:ext uri="{FF2B5EF4-FFF2-40B4-BE49-F238E27FC236}">
                <a16:creationId xmlns:a16="http://schemas.microsoft.com/office/drawing/2014/main" id="{DFB4D3CF-2ACA-4977-89E0-75394D07E316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4400" y="7633430"/>
            <a:ext cx="1386268" cy="8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72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4">
            <a:extLst>
              <a:ext uri="{FF2B5EF4-FFF2-40B4-BE49-F238E27FC236}">
                <a16:creationId xmlns:a16="http://schemas.microsoft.com/office/drawing/2014/main" id="{77125AAD-BE35-4888-A177-047FA9A2E8F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778659"/>
            <a:ext cx="3640801" cy="2050701"/>
          </a:xfrm>
          <a:prstGeom prst="rect">
            <a:avLst/>
          </a:prstGeom>
        </p:spPr>
      </p:pic>
      <p:pic>
        <p:nvPicPr>
          <p:cNvPr id="9" name="object 5">
            <a:extLst>
              <a:ext uri="{FF2B5EF4-FFF2-40B4-BE49-F238E27FC236}">
                <a16:creationId xmlns:a16="http://schemas.microsoft.com/office/drawing/2014/main" id="{9D3DCBF6-AAF0-4386-9664-DCFEAB34913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22800" y="2101128"/>
            <a:ext cx="1261872" cy="12619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A6E4D3-C678-4899-94F2-D1581753B358}"/>
              </a:ext>
            </a:extLst>
          </p:cNvPr>
          <p:cNvSpPr txBox="1"/>
          <p:nvPr/>
        </p:nvSpPr>
        <p:spPr>
          <a:xfrm>
            <a:off x="3708400" y="3472728"/>
            <a:ext cx="3886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spc="-105" dirty="0">
                <a:solidFill>
                  <a:srgbClr val="00AEEF"/>
                </a:solidFill>
                <a:latin typeface="Arial MT"/>
                <a:cs typeface="Arial MT"/>
              </a:rPr>
              <a:t>High</a:t>
            </a:r>
            <a:r>
              <a:rPr lang="en-US" sz="1800" spc="-35" dirty="0">
                <a:solidFill>
                  <a:srgbClr val="00AEEF"/>
                </a:solidFill>
                <a:latin typeface="Arial MT"/>
                <a:cs typeface="Arial MT"/>
              </a:rPr>
              <a:t> </a:t>
            </a:r>
            <a:r>
              <a:rPr lang="en-US" sz="1800" spc="-75" dirty="0">
                <a:solidFill>
                  <a:srgbClr val="00AEEF"/>
                </a:solidFill>
                <a:latin typeface="Arial MT"/>
                <a:cs typeface="Arial MT"/>
              </a:rPr>
              <a:t>elastic</a:t>
            </a:r>
            <a:r>
              <a:rPr lang="en-US" sz="1800" spc="-35" dirty="0">
                <a:solidFill>
                  <a:srgbClr val="00AEEF"/>
                </a:solidFill>
                <a:latin typeface="Arial MT"/>
                <a:cs typeface="Arial MT"/>
              </a:rPr>
              <a:t> </a:t>
            </a:r>
            <a:r>
              <a:rPr lang="en-US" sz="1800" spc="-80" dirty="0">
                <a:solidFill>
                  <a:srgbClr val="00AEEF"/>
                </a:solidFill>
                <a:latin typeface="Arial MT"/>
                <a:cs typeface="Arial MT"/>
              </a:rPr>
              <a:t>tear</a:t>
            </a:r>
            <a:r>
              <a:rPr lang="en-US" sz="1800" spc="-35" dirty="0">
                <a:solidFill>
                  <a:srgbClr val="00AEEF"/>
                </a:solidFill>
                <a:latin typeface="Arial MT"/>
                <a:cs typeface="Arial MT"/>
              </a:rPr>
              <a:t> </a:t>
            </a:r>
            <a:r>
              <a:rPr lang="en-US" sz="1800" spc="-80" dirty="0">
                <a:solidFill>
                  <a:srgbClr val="00AEEF"/>
                </a:solidFill>
                <a:latin typeface="Arial MT"/>
                <a:cs typeface="Arial MT"/>
              </a:rPr>
              <a:t>resistant</a:t>
            </a:r>
            <a:r>
              <a:rPr lang="en-US" sz="1800" spc="-35" dirty="0">
                <a:solidFill>
                  <a:srgbClr val="00AEEF"/>
                </a:solidFill>
                <a:latin typeface="Arial MT"/>
                <a:cs typeface="Arial MT"/>
              </a:rPr>
              <a:t> </a:t>
            </a:r>
            <a:r>
              <a:rPr lang="en-US" sz="1800" spc="-90" dirty="0">
                <a:solidFill>
                  <a:srgbClr val="00AEEF"/>
                </a:solidFill>
                <a:latin typeface="Arial MT"/>
                <a:cs typeface="Arial MT"/>
              </a:rPr>
              <a:t>balloon</a:t>
            </a:r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70BF53-8DB2-4053-A966-F5294072040D}"/>
              </a:ext>
            </a:extLst>
          </p:cNvPr>
          <p:cNvSpPr txBox="1"/>
          <p:nvPr/>
        </p:nvSpPr>
        <p:spPr>
          <a:xfrm>
            <a:off x="2438400" y="562293"/>
            <a:ext cx="3886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spc="-130" dirty="0">
                <a:solidFill>
                  <a:srgbClr val="00AEEF"/>
                </a:solidFill>
                <a:latin typeface="Arial MT"/>
                <a:cs typeface="Arial MT"/>
              </a:rPr>
              <a:t>Silicon</a:t>
            </a:r>
            <a:r>
              <a:rPr lang="en-IN" sz="1800" spc="-70" dirty="0">
                <a:solidFill>
                  <a:srgbClr val="00AEEF"/>
                </a:solidFill>
                <a:latin typeface="Arial MT"/>
                <a:cs typeface="Arial MT"/>
              </a:rPr>
              <a:t> </a:t>
            </a:r>
            <a:r>
              <a:rPr lang="en-IN" sz="1800" spc="-345" dirty="0">
                <a:solidFill>
                  <a:srgbClr val="00AEEF"/>
                </a:solidFill>
                <a:latin typeface="Arial MT"/>
                <a:cs typeface="Arial MT"/>
              </a:rPr>
              <a:t>F</a:t>
            </a:r>
            <a:r>
              <a:rPr lang="en-IN" sz="1800" spc="-155" dirty="0">
                <a:solidFill>
                  <a:srgbClr val="00AEEF"/>
                </a:solidFill>
                <a:latin typeface="Arial MT"/>
                <a:cs typeface="Arial MT"/>
              </a:rPr>
              <a:t>oley</a:t>
            </a:r>
            <a:r>
              <a:rPr lang="en-IN" sz="1800" spc="-70" dirty="0">
                <a:solidFill>
                  <a:srgbClr val="00AEEF"/>
                </a:solidFill>
                <a:latin typeface="Arial MT"/>
                <a:cs typeface="Arial MT"/>
              </a:rPr>
              <a:t> </a:t>
            </a:r>
            <a:r>
              <a:rPr lang="en-IN" sz="1800" spc="-160" dirty="0">
                <a:solidFill>
                  <a:srgbClr val="00AEEF"/>
                </a:solidFill>
                <a:latin typeface="Arial MT"/>
                <a:cs typeface="Arial MT"/>
              </a:rPr>
              <a:t>Balloon</a:t>
            </a:r>
            <a:r>
              <a:rPr lang="en-IN" sz="1800" spc="-70" dirty="0">
                <a:solidFill>
                  <a:srgbClr val="00AEEF"/>
                </a:solidFill>
                <a:latin typeface="Arial MT"/>
                <a:cs typeface="Arial MT"/>
              </a:rPr>
              <a:t> </a:t>
            </a:r>
            <a:r>
              <a:rPr lang="en-IN" sz="1800" spc="-325" dirty="0">
                <a:solidFill>
                  <a:srgbClr val="00AEEF"/>
                </a:solidFill>
                <a:latin typeface="Arial MT"/>
                <a:cs typeface="Arial MT"/>
              </a:rPr>
              <a:t>C</a:t>
            </a:r>
            <a:r>
              <a:rPr lang="en-IN" sz="1800" spc="-235" dirty="0">
                <a:solidFill>
                  <a:srgbClr val="00AEEF"/>
                </a:solidFill>
                <a:latin typeface="Arial MT"/>
                <a:cs typeface="Arial MT"/>
              </a:rPr>
              <a:t>a</a:t>
            </a:r>
            <a:r>
              <a:rPr lang="en-IN" sz="1800" spc="-120" dirty="0">
                <a:solidFill>
                  <a:srgbClr val="00AEEF"/>
                </a:solidFill>
                <a:latin typeface="Arial MT"/>
                <a:cs typeface="Arial MT"/>
              </a:rPr>
              <a:t>theter</a:t>
            </a:r>
            <a:r>
              <a:rPr lang="en-IN" sz="1800" spc="-70" dirty="0">
                <a:solidFill>
                  <a:srgbClr val="00AEEF"/>
                </a:solidFill>
                <a:latin typeface="Arial MT"/>
                <a:cs typeface="Arial MT"/>
              </a:rPr>
              <a:t> </a:t>
            </a:r>
            <a:endParaRPr lang="en-IN" dirty="0"/>
          </a:p>
        </p:txBody>
      </p:sp>
      <p:sp>
        <p:nvSpPr>
          <p:cNvPr id="13" name="object 100">
            <a:extLst>
              <a:ext uri="{FF2B5EF4-FFF2-40B4-BE49-F238E27FC236}">
                <a16:creationId xmlns:a16="http://schemas.microsoft.com/office/drawing/2014/main" id="{6F73CB6F-3561-45D7-9EA4-BB6FC2F06EBD}"/>
              </a:ext>
            </a:extLst>
          </p:cNvPr>
          <p:cNvSpPr txBox="1"/>
          <p:nvPr/>
        </p:nvSpPr>
        <p:spPr>
          <a:xfrm>
            <a:off x="1972800" y="4998863"/>
            <a:ext cx="618998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indent="-81280">
              <a:lnSpc>
                <a:spcPct val="100000"/>
              </a:lnSpc>
              <a:spcBef>
                <a:spcPts val="650"/>
              </a:spcBef>
              <a:buClr>
                <a:srgbClr val="00AEEF"/>
              </a:buClr>
              <a:buSzPct val="77777"/>
              <a:buFont typeface="Microsoft Sans Serif"/>
              <a:buChar char="•"/>
              <a:tabLst>
                <a:tab pos="93980" algn="l"/>
              </a:tabLst>
            </a:pPr>
            <a:r>
              <a:rPr sz="900" spc="-105" dirty="0">
                <a:solidFill>
                  <a:srgbClr val="414042"/>
                </a:solidFill>
                <a:latin typeface="Arial MT"/>
                <a:cs typeface="Arial MT"/>
              </a:rPr>
              <a:t>Provided</a:t>
            </a:r>
            <a:r>
              <a:rPr sz="9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Arial MT"/>
                <a:cs typeface="Arial MT"/>
              </a:rPr>
              <a:t>with</a:t>
            </a:r>
            <a:r>
              <a:rPr sz="9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Arial MT"/>
                <a:cs typeface="Arial MT"/>
              </a:rPr>
              <a:t>flow</a:t>
            </a:r>
            <a:r>
              <a:rPr sz="9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Arial MT"/>
                <a:cs typeface="Arial MT"/>
              </a:rPr>
              <a:t>control</a:t>
            </a:r>
            <a:r>
              <a:rPr sz="9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900" spc="-95" dirty="0">
                <a:solidFill>
                  <a:srgbClr val="414042"/>
                </a:solidFill>
                <a:latin typeface="Arial MT"/>
                <a:cs typeface="Arial MT"/>
              </a:rPr>
              <a:t>clamp</a:t>
            </a:r>
            <a:r>
              <a:rPr sz="9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Arial MT"/>
                <a:cs typeface="Arial MT"/>
              </a:rPr>
              <a:t>to</a:t>
            </a:r>
            <a:r>
              <a:rPr sz="9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900" spc="-100" dirty="0">
                <a:solidFill>
                  <a:srgbClr val="414042"/>
                </a:solidFill>
                <a:latin typeface="Arial MT"/>
                <a:cs typeface="Arial MT"/>
              </a:rPr>
              <a:t>ensure</a:t>
            </a:r>
            <a:r>
              <a:rPr sz="9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900" spc="-90" dirty="0">
                <a:solidFill>
                  <a:srgbClr val="414042"/>
                </a:solidFill>
                <a:latin typeface="Arial MT"/>
                <a:cs typeface="Arial MT"/>
              </a:rPr>
              <a:t>proper</a:t>
            </a:r>
            <a:r>
              <a:rPr sz="9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900" spc="-110" dirty="0">
                <a:solidFill>
                  <a:srgbClr val="414042"/>
                </a:solidFill>
                <a:latin typeface="Arial MT"/>
                <a:cs typeface="Arial MT"/>
              </a:rPr>
              <a:t>use</a:t>
            </a:r>
            <a:r>
              <a:rPr sz="9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Arial MT"/>
                <a:cs typeface="Arial MT"/>
              </a:rPr>
              <a:t>of</a:t>
            </a:r>
            <a:r>
              <a:rPr sz="900" spc="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900" spc="-90" dirty="0">
                <a:solidFill>
                  <a:srgbClr val="414042"/>
                </a:solidFill>
                <a:latin typeface="Arial MT"/>
                <a:cs typeface="Arial MT"/>
              </a:rPr>
              <a:t>bladder</a:t>
            </a:r>
            <a:r>
              <a:rPr sz="9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900" spc="-100" dirty="0">
                <a:solidFill>
                  <a:srgbClr val="414042"/>
                </a:solidFill>
                <a:latin typeface="Arial MT"/>
                <a:cs typeface="Arial MT"/>
              </a:rPr>
              <a:t>muscles</a:t>
            </a:r>
            <a:r>
              <a:rPr sz="9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Arial MT"/>
                <a:cs typeface="Arial MT"/>
              </a:rPr>
              <a:t>.</a:t>
            </a:r>
            <a:endParaRPr sz="900" dirty="0">
              <a:latin typeface="Arial MT"/>
              <a:cs typeface="Arial MT"/>
            </a:endParaRPr>
          </a:p>
          <a:p>
            <a:pPr marL="93345" indent="-81280">
              <a:lnSpc>
                <a:spcPct val="100000"/>
              </a:lnSpc>
              <a:buClr>
                <a:srgbClr val="00AEEF"/>
              </a:buClr>
              <a:buSzPct val="77777"/>
              <a:buFont typeface="Microsoft Sans Serif"/>
              <a:buChar char="•"/>
              <a:tabLst>
                <a:tab pos="93980" algn="l"/>
              </a:tabLst>
            </a:pPr>
            <a:r>
              <a:rPr sz="900" spc="-90" dirty="0">
                <a:solidFill>
                  <a:srgbClr val="414042"/>
                </a:solidFill>
                <a:latin typeface="Arial MT"/>
                <a:cs typeface="Arial MT"/>
              </a:rPr>
              <a:t>Self</a:t>
            </a:r>
            <a:r>
              <a:rPr sz="9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Arial MT"/>
                <a:cs typeface="Arial MT"/>
              </a:rPr>
              <a:t>lubricated</a:t>
            </a:r>
            <a:r>
              <a:rPr sz="9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Arial MT"/>
                <a:cs typeface="Arial MT"/>
              </a:rPr>
              <a:t>silicon</a:t>
            </a:r>
            <a:r>
              <a:rPr sz="9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Arial MT"/>
                <a:cs typeface="Arial MT"/>
              </a:rPr>
              <a:t>shaft</a:t>
            </a:r>
            <a:r>
              <a:rPr sz="9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900" spc="-95" dirty="0">
                <a:solidFill>
                  <a:srgbClr val="414042"/>
                </a:solidFill>
                <a:latin typeface="Arial MT"/>
                <a:cs typeface="Arial MT"/>
              </a:rPr>
              <a:t>provides</a:t>
            </a:r>
            <a:r>
              <a:rPr sz="9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900" spc="-90" dirty="0">
                <a:solidFill>
                  <a:srgbClr val="414042"/>
                </a:solidFill>
                <a:latin typeface="Arial MT"/>
                <a:cs typeface="Arial MT"/>
              </a:rPr>
              <a:t>low</a:t>
            </a:r>
            <a:r>
              <a:rPr sz="9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900" spc="-65" dirty="0">
                <a:solidFill>
                  <a:srgbClr val="414042"/>
                </a:solidFill>
                <a:latin typeface="Arial MT"/>
                <a:cs typeface="Arial MT"/>
              </a:rPr>
              <a:t>friction</a:t>
            </a:r>
            <a:r>
              <a:rPr sz="9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900" spc="-90" dirty="0">
                <a:solidFill>
                  <a:srgbClr val="414042"/>
                </a:solidFill>
                <a:latin typeface="Arial MT"/>
                <a:cs typeface="Arial MT"/>
              </a:rPr>
              <a:t>surface</a:t>
            </a:r>
            <a:r>
              <a:rPr sz="9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Arial MT"/>
                <a:cs typeface="Arial MT"/>
              </a:rPr>
              <a:t>to</a:t>
            </a:r>
            <a:r>
              <a:rPr sz="9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900" spc="-85" dirty="0">
                <a:solidFill>
                  <a:srgbClr val="414042"/>
                </a:solidFill>
                <a:latin typeface="Arial MT"/>
                <a:cs typeface="Arial MT"/>
              </a:rPr>
              <a:t>allow</a:t>
            </a:r>
            <a:r>
              <a:rPr sz="9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900" spc="-95" dirty="0">
                <a:solidFill>
                  <a:srgbClr val="414042"/>
                </a:solidFill>
                <a:latin typeface="Arial MT"/>
                <a:cs typeface="Arial MT"/>
              </a:rPr>
              <a:t>trauma</a:t>
            </a:r>
            <a:r>
              <a:rPr sz="9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Arial MT"/>
                <a:cs typeface="Arial MT"/>
              </a:rPr>
              <a:t>free</a:t>
            </a:r>
            <a:r>
              <a:rPr sz="9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900" spc="-95" dirty="0">
                <a:solidFill>
                  <a:srgbClr val="414042"/>
                </a:solidFill>
                <a:latin typeface="Arial MT"/>
                <a:cs typeface="Arial MT"/>
              </a:rPr>
              <a:t>removal.</a:t>
            </a:r>
            <a:endParaRPr sz="900" dirty="0">
              <a:latin typeface="Arial MT"/>
              <a:cs typeface="Arial MT"/>
            </a:endParaRPr>
          </a:p>
          <a:p>
            <a:pPr marL="93345" indent="-81280">
              <a:lnSpc>
                <a:spcPct val="100000"/>
              </a:lnSpc>
              <a:buClr>
                <a:srgbClr val="00AEEF"/>
              </a:buClr>
              <a:buSzPct val="77777"/>
              <a:buFont typeface="Microsoft Sans Serif"/>
              <a:buChar char="•"/>
              <a:tabLst>
                <a:tab pos="93980" algn="l"/>
              </a:tabLst>
            </a:pPr>
            <a:r>
              <a:rPr sz="900" spc="-100" dirty="0">
                <a:solidFill>
                  <a:srgbClr val="414042"/>
                </a:solidFill>
                <a:latin typeface="Arial MT"/>
                <a:cs typeface="Arial MT"/>
              </a:rPr>
              <a:t>Balloon</a:t>
            </a:r>
            <a:r>
              <a:rPr sz="9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900" spc="-120" dirty="0">
                <a:solidFill>
                  <a:srgbClr val="414042"/>
                </a:solidFill>
                <a:latin typeface="Arial MT"/>
                <a:cs typeface="Arial MT"/>
              </a:rPr>
              <a:t>made</a:t>
            </a:r>
            <a:r>
              <a:rPr sz="9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900" spc="-85" dirty="0">
                <a:solidFill>
                  <a:srgbClr val="414042"/>
                </a:solidFill>
                <a:latin typeface="Arial MT"/>
                <a:cs typeface="Arial MT"/>
              </a:rPr>
              <a:t>from</a:t>
            </a:r>
            <a:r>
              <a:rPr sz="9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900" spc="-90" dirty="0">
                <a:solidFill>
                  <a:srgbClr val="414042"/>
                </a:solidFill>
                <a:latin typeface="Arial MT"/>
                <a:cs typeface="Arial MT"/>
              </a:rPr>
              <a:t>low</a:t>
            </a:r>
            <a:r>
              <a:rPr sz="9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900" spc="-95" dirty="0">
                <a:solidFill>
                  <a:srgbClr val="414042"/>
                </a:solidFill>
                <a:latin typeface="Arial MT"/>
                <a:cs typeface="Arial MT"/>
              </a:rPr>
              <a:t>durometer,</a:t>
            </a:r>
            <a:r>
              <a:rPr sz="900" spc="1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900" spc="-85" dirty="0">
                <a:solidFill>
                  <a:srgbClr val="414042"/>
                </a:solidFill>
                <a:latin typeface="Arial MT"/>
                <a:cs typeface="Arial MT"/>
              </a:rPr>
              <a:t>highly</a:t>
            </a:r>
            <a:r>
              <a:rPr sz="9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Arial MT"/>
                <a:cs typeface="Arial MT"/>
              </a:rPr>
              <a:t>elastic</a:t>
            </a:r>
            <a:r>
              <a:rPr sz="9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Arial MT"/>
                <a:cs typeface="Arial MT"/>
              </a:rPr>
              <a:t>silicon</a:t>
            </a:r>
            <a:r>
              <a:rPr sz="900" spc="-25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900" spc="-90" dirty="0">
                <a:solidFill>
                  <a:srgbClr val="414042"/>
                </a:solidFill>
                <a:latin typeface="Arial MT"/>
                <a:cs typeface="Arial MT"/>
              </a:rPr>
              <a:t>which</a:t>
            </a:r>
            <a:r>
              <a:rPr sz="9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900" spc="-95" dirty="0">
                <a:solidFill>
                  <a:srgbClr val="414042"/>
                </a:solidFill>
                <a:latin typeface="Arial MT"/>
                <a:cs typeface="Arial MT"/>
              </a:rPr>
              <a:t>provides</a:t>
            </a:r>
            <a:r>
              <a:rPr sz="9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900" spc="-100" dirty="0">
                <a:solidFill>
                  <a:srgbClr val="414042"/>
                </a:solidFill>
                <a:latin typeface="Arial MT"/>
                <a:cs typeface="Arial MT"/>
              </a:rPr>
              <a:t>very</a:t>
            </a:r>
            <a:r>
              <a:rPr sz="9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900" spc="-110" dirty="0">
                <a:solidFill>
                  <a:srgbClr val="414042"/>
                </a:solidFill>
                <a:latin typeface="Arial MT"/>
                <a:cs typeface="Arial MT"/>
              </a:rPr>
              <a:t>good</a:t>
            </a:r>
            <a:r>
              <a:rPr sz="9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900" spc="-80" dirty="0">
                <a:solidFill>
                  <a:srgbClr val="414042"/>
                </a:solidFill>
                <a:latin typeface="Arial MT"/>
                <a:cs typeface="Arial MT"/>
              </a:rPr>
              <a:t>tear</a:t>
            </a:r>
            <a:r>
              <a:rPr sz="900" spc="-30" dirty="0">
                <a:solidFill>
                  <a:srgbClr val="414042"/>
                </a:solidFill>
                <a:latin typeface="Arial MT"/>
                <a:cs typeface="Arial MT"/>
              </a:rPr>
              <a:t> </a:t>
            </a:r>
            <a:r>
              <a:rPr sz="900" spc="-75" dirty="0">
                <a:solidFill>
                  <a:srgbClr val="414042"/>
                </a:solidFill>
                <a:latin typeface="Arial MT"/>
                <a:cs typeface="Arial MT"/>
              </a:rPr>
              <a:t>strength.</a:t>
            </a:r>
            <a:endParaRPr sz="900" dirty="0">
              <a:latin typeface="Arial MT"/>
              <a:cs typeface="Arial MT"/>
            </a:endParaRPr>
          </a:p>
        </p:txBody>
      </p:sp>
      <p:graphicFrame>
        <p:nvGraphicFramePr>
          <p:cNvPr id="17" name="object 104">
            <a:extLst>
              <a:ext uri="{FF2B5EF4-FFF2-40B4-BE49-F238E27FC236}">
                <a16:creationId xmlns:a16="http://schemas.microsoft.com/office/drawing/2014/main" id="{D0CD76F0-2D59-48E4-B596-BADBAA5DE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709412"/>
              </p:ext>
            </p:extLst>
          </p:nvPr>
        </p:nvGraphicFramePr>
        <p:xfrm>
          <a:off x="1676400" y="5904204"/>
          <a:ext cx="3886835" cy="14015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9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0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2592">
                <a:tc gridSpan="2">
                  <a:txBody>
                    <a:bodyPr/>
                    <a:lstStyle/>
                    <a:p>
                      <a:pPr marL="1409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TWO</a:t>
                      </a:r>
                      <a:r>
                        <a:rPr sz="8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8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solidFill>
                      <a:srgbClr val="00A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5684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THREE</a:t>
                      </a:r>
                      <a:r>
                        <a:rPr sz="8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8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solidFill>
                      <a:srgbClr val="00A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603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Size</a:t>
                      </a:r>
                      <a:r>
                        <a:rPr sz="900" spc="-3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in</a:t>
                      </a:r>
                      <a:r>
                        <a:rPr sz="900" spc="-3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FR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320" marB="0"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Balloon</a:t>
                      </a:r>
                      <a:r>
                        <a:rPr sz="900" spc="-3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Capacity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808285"/>
                      </a:solidFill>
                      <a:prstDash val="solid"/>
                    </a:lnL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Size</a:t>
                      </a:r>
                      <a:r>
                        <a:rPr sz="900" spc="-3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in</a:t>
                      </a:r>
                      <a:r>
                        <a:rPr sz="900" spc="-3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FR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808285"/>
                      </a:solidFill>
                      <a:prstDash val="solid"/>
                    </a:lnL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Balloon</a:t>
                      </a:r>
                      <a:r>
                        <a:rPr sz="900" spc="-3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Capacity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808285"/>
                      </a:solidFill>
                      <a:prstDash val="solid"/>
                    </a:lnL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590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00" spc="-8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3cc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808285"/>
                      </a:solidFill>
                      <a:prstDash val="solid"/>
                    </a:lnL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16,18,</a:t>
                      </a:r>
                      <a:r>
                        <a:rPr sz="900" spc="-7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20,</a:t>
                      </a:r>
                      <a:r>
                        <a:rPr sz="900" spc="-7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22,</a:t>
                      </a:r>
                      <a:r>
                        <a:rPr sz="900" spc="-7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24</a:t>
                      </a:r>
                      <a:r>
                        <a:rPr sz="900" spc="-3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&amp;</a:t>
                      </a:r>
                      <a:r>
                        <a:rPr sz="900" spc="-3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26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808285"/>
                      </a:solidFill>
                      <a:prstDash val="solid"/>
                    </a:lnL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30cc</a:t>
                      </a:r>
                      <a:r>
                        <a:rPr sz="900" spc="-3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sz="900" spc="-3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50cc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808285"/>
                      </a:solidFill>
                      <a:prstDash val="solid"/>
                    </a:lnL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065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9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8</a:t>
                      </a:r>
                      <a:r>
                        <a:rPr sz="900" spc="-3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-10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1590" marB="0"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9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3cc</a:t>
                      </a:r>
                      <a:r>
                        <a:rPr sz="900" spc="-3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sz="900" spc="-3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5cc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808285"/>
                      </a:solidFill>
                      <a:prstDash val="solid"/>
                    </a:lnL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808285"/>
                      </a:solidFill>
                      <a:prstDash val="solid"/>
                    </a:lnL>
                    <a:lnT w="12700">
                      <a:solidFill>
                        <a:srgbClr val="808285"/>
                      </a:solidFill>
                      <a:prstDash val="solid"/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590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9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12</a:t>
                      </a:r>
                      <a:r>
                        <a:rPr sz="900" spc="-3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sz="900" spc="-3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14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2225" marB="0"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5cc</a:t>
                      </a:r>
                      <a:r>
                        <a:rPr sz="900" spc="-3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sz="900" spc="-3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15cc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808285"/>
                      </a:solidFill>
                      <a:prstDash val="solid"/>
                    </a:lnL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808285"/>
                      </a:solidFill>
                      <a:prstDash val="solid"/>
                    </a:lnL>
                    <a:lnT w="12700">
                      <a:solidFill>
                        <a:srgbClr val="808285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339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16</a:t>
                      </a:r>
                      <a:r>
                        <a:rPr sz="900" spc="-3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sz="900" spc="-3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26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2860" marB="0"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30cc</a:t>
                      </a:r>
                      <a:r>
                        <a:rPr sz="900" spc="-3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sz="900" spc="-3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50cc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808285"/>
                      </a:solidFill>
                      <a:prstDash val="solid"/>
                    </a:lnL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808285"/>
                      </a:solidFill>
                      <a:prstDash val="solid"/>
                    </a:lnL>
                    <a:lnT w="12700">
                      <a:solidFill>
                        <a:srgbClr val="808285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" name="object 105">
            <a:extLst>
              <a:ext uri="{FF2B5EF4-FFF2-40B4-BE49-F238E27FC236}">
                <a16:creationId xmlns:a16="http://schemas.microsoft.com/office/drawing/2014/main" id="{5B577092-1586-4FCF-99E0-15CCB44F4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671646"/>
              </p:ext>
            </p:extLst>
          </p:nvPr>
        </p:nvGraphicFramePr>
        <p:xfrm>
          <a:off x="631197" y="7963313"/>
          <a:ext cx="6646538" cy="700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8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9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94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94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94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94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94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94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26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02592">
                <a:tc gridSpan="1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SIZES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solidFill>
                      <a:srgbClr val="00A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603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18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FR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320" marB="0"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8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808285"/>
                      </a:solidFill>
                      <a:prstDash val="solid"/>
                    </a:lnL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7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10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808285"/>
                      </a:solidFill>
                      <a:prstDash val="solid"/>
                    </a:lnL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7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12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808285"/>
                      </a:solidFill>
                      <a:prstDash val="solid"/>
                    </a:lnL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7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14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808285"/>
                      </a:solidFill>
                      <a:prstDash val="solid"/>
                    </a:lnL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7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16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808285"/>
                      </a:solidFill>
                      <a:prstDash val="solid"/>
                    </a:lnL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7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18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808285"/>
                      </a:solidFill>
                      <a:prstDash val="solid"/>
                    </a:lnL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7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20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808285"/>
                      </a:solidFill>
                      <a:prstDash val="solid"/>
                    </a:lnL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7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22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808285"/>
                      </a:solidFill>
                      <a:prstDash val="solid"/>
                    </a:lnL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7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808285"/>
                      </a:solidFill>
                      <a:prstDash val="solid"/>
                    </a:lnL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7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26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808285"/>
                      </a:solidFill>
                      <a:prstDash val="solid"/>
                    </a:lnL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509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Colour</a:t>
                      </a:r>
                      <a:r>
                        <a:rPr sz="900" spc="-3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Code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00" spc="-9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Black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808285"/>
                      </a:solidFill>
                      <a:prstDash val="solid"/>
                    </a:lnL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00" spc="-13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Grey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808285"/>
                      </a:solidFill>
                      <a:prstDash val="solid"/>
                    </a:lnL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00" spc="-1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White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808285"/>
                      </a:solidFill>
                      <a:prstDash val="solid"/>
                    </a:lnL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00" spc="-12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Green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808285"/>
                      </a:solidFill>
                      <a:prstDash val="solid"/>
                    </a:lnL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00" spc="-114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Orange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808285"/>
                      </a:solidFill>
                      <a:prstDash val="solid"/>
                    </a:lnL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00" spc="-14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Red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808285"/>
                      </a:solidFill>
                      <a:prstDash val="solid"/>
                    </a:lnL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00" spc="-114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Yellow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808285"/>
                      </a:solidFill>
                      <a:prstDash val="solid"/>
                    </a:lnL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00" spc="-9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Voilet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808285"/>
                      </a:solidFill>
                      <a:prstDash val="solid"/>
                    </a:lnL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00" spc="-105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Blue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808285"/>
                      </a:solidFill>
                      <a:prstDash val="solid"/>
                    </a:lnL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00" spc="-100" dirty="0">
                          <a:solidFill>
                            <a:srgbClr val="414042"/>
                          </a:solidFill>
                          <a:latin typeface="Arial MT"/>
                          <a:cs typeface="Arial MT"/>
                        </a:rPr>
                        <a:t>Pink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808285"/>
                      </a:solidFill>
                      <a:prstDash val="solid"/>
                    </a:lnL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429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2">
            <a:extLst>
              <a:ext uri="{FF2B5EF4-FFF2-40B4-BE49-F238E27FC236}">
                <a16:creationId xmlns:a16="http://schemas.microsoft.com/office/drawing/2014/main" id="{E613F0FC-74B6-46CC-8BA1-94843AEF620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1905000" cy="1524000"/>
          </a:xfrm>
          <a:prstGeom prst="rect">
            <a:avLst/>
          </a:prstGeom>
        </p:spPr>
      </p:pic>
      <p:pic>
        <p:nvPicPr>
          <p:cNvPr id="3" name="object 14">
            <a:extLst>
              <a:ext uri="{FF2B5EF4-FFF2-40B4-BE49-F238E27FC236}">
                <a16:creationId xmlns:a16="http://schemas.microsoft.com/office/drawing/2014/main" id="{99A97AA6-537D-4387-A495-9C12C5F7D2A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1" y="2666809"/>
            <a:ext cx="1345120" cy="77819"/>
          </a:xfrm>
          <a:prstGeom prst="rect">
            <a:avLst/>
          </a:prstGeom>
        </p:spPr>
      </p:pic>
      <p:pic>
        <p:nvPicPr>
          <p:cNvPr id="4" name="object 15">
            <a:extLst>
              <a:ext uri="{FF2B5EF4-FFF2-40B4-BE49-F238E27FC236}">
                <a16:creationId xmlns:a16="http://schemas.microsoft.com/office/drawing/2014/main" id="{FE5BFE97-4301-4E9B-8AD6-FF429E1D41D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800" y="2819400"/>
            <a:ext cx="4010882" cy="69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17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292CE31-75B1-4FEE-9719-495BCF390AE4}"/>
              </a:ext>
            </a:extLst>
          </p:cNvPr>
          <p:cNvSpPr txBox="1"/>
          <p:nvPr/>
        </p:nvSpPr>
        <p:spPr>
          <a:xfrm>
            <a:off x="2362200" y="381000"/>
            <a:ext cx="419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spc="-60" dirty="0" err="1">
                <a:solidFill>
                  <a:srgbClr val="00AEEF"/>
                </a:solidFill>
                <a:latin typeface="Arial MT"/>
                <a:cs typeface="Arial MT"/>
              </a:rPr>
              <a:t>Cathsafe</a:t>
            </a:r>
            <a:endParaRPr lang="en-IN" dirty="0"/>
          </a:p>
        </p:txBody>
      </p:sp>
      <p:pic>
        <p:nvPicPr>
          <p:cNvPr id="7" name="object 13">
            <a:extLst>
              <a:ext uri="{FF2B5EF4-FFF2-40B4-BE49-F238E27FC236}">
                <a16:creationId xmlns:a16="http://schemas.microsoft.com/office/drawing/2014/main" id="{7A1FEC82-0BC2-4CD4-8707-D76031ED53C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905000"/>
            <a:ext cx="6460329" cy="5053965"/>
          </a:xfrm>
          <a:prstGeom prst="rect">
            <a:avLst/>
          </a:prstGeom>
        </p:spPr>
      </p:pic>
      <p:sp>
        <p:nvSpPr>
          <p:cNvPr id="8" name="object 14">
            <a:extLst>
              <a:ext uri="{FF2B5EF4-FFF2-40B4-BE49-F238E27FC236}">
                <a16:creationId xmlns:a16="http://schemas.microsoft.com/office/drawing/2014/main" id="{1480DFD5-10DD-4F84-9719-D9BBB36390BE}"/>
              </a:ext>
            </a:extLst>
          </p:cNvPr>
          <p:cNvSpPr txBox="1"/>
          <p:nvPr/>
        </p:nvSpPr>
        <p:spPr>
          <a:xfrm>
            <a:off x="1828800" y="7467245"/>
            <a:ext cx="25107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00AEEF"/>
                </a:solidFill>
                <a:latin typeface="Arial MT"/>
                <a:cs typeface="Arial MT"/>
              </a:rPr>
              <a:t>s</a:t>
            </a:r>
            <a:r>
              <a:rPr sz="700" spc="140" dirty="0">
                <a:solidFill>
                  <a:srgbClr val="00AEEF"/>
                </a:solidFill>
                <a:latin typeface="Arial MT"/>
                <a:cs typeface="Arial MT"/>
              </a:rPr>
              <a:t> </a:t>
            </a:r>
            <a:r>
              <a:rPr sz="900" spc="-110" dirty="0">
                <a:solidFill>
                  <a:srgbClr val="404041"/>
                </a:solidFill>
                <a:latin typeface="Arial MT"/>
                <a:cs typeface="Arial MT"/>
              </a:rPr>
              <a:t>Complete</a:t>
            </a:r>
            <a:r>
              <a:rPr sz="900" spc="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85" dirty="0">
                <a:solidFill>
                  <a:srgbClr val="404041"/>
                </a:solidFill>
                <a:latin typeface="Arial MT"/>
                <a:cs typeface="Arial MT"/>
              </a:rPr>
              <a:t>solution</a:t>
            </a:r>
            <a:r>
              <a:rPr sz="900" spc="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75" dirty="0">
                <a:solidFill>
                  <a:srgbClr val="404041"/>
                </a:solidFill>
                <a:latin typeface="Arial MT"/>
                <a:cs typeface="Arial MT"/>
              </a:rPr>
              <a:t>for</a:t>
            </a:r>
            <a:r>
              <a:rPr sz="900" spc="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95" dirty="0">
                <a:solidFill>
                  <a:srgbClr val="404041"/>
                </a:solidFill>
                <a:latin typeface="Arial MT"/>
                <a:cs typeface="Arial MT"/>
              </a:rPr>
              <a:t>the</a:t>
            </a:r>
            <a:r>
              <a:rPr sz="900" spc="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85" dirty="0">
                <a:solidFill>
                  <a:srgbClr val="404041"/>
                </a:solidFill>
                <a:latin typeface="Arial MT"/>
                <a:cs typeface="Arial MT"/>
              </a:rPr>
              <a:t>indwelling</a:t>
            </a:r>
            <a:r>
              <a:rPr sz="900" spc="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90" dirty="0">
                <a:solidFill>
                  <a:srgbClr val="404041"/>
                </a:solidFill>
                <a:latin typeface="Arial MT"/>
                <a:cs typeface="Arial MT"/>
              </a:rPr>
              <a:t>catheterization</a:t>
            </a:r>
            <a:r>
              <a:rPr sz="900" spc="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85" dirty="0">
                <a:solidFill>
                  <a:srgbClr val="404041"/>
                </a:solidFill>
                <a:latin typeface="Arial MT"/>
                <a:cs typeface="Arial MT"/>
              </a:rPr>
              <a:t>process</a:t>
            </a:r>
            <a:endParaRPr sz="9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00AEEF"/>
                </a:solidFill>
                <a:latin typeface="Arial MT"/>
                <a:cs typeface="Arial MT"/>
              </a:rPr>
              <a:t>s</a:t>
            </a:r>
            <a:r>
              <a:rPr sz="700" spc="95" dirty="0">
                <a:solidFill>
                  <a:srgbClr val="00AEEF"/>
                </a:solidFill>
                <a:latin typeface="Arial MT"/>
                <a:cs typeface="Arial MT"/>
              </a:rPr>
              <a:t> </a:t>
            </a:r>
            <a:r>
              <a:rPr sz="900" spc="-135" dirty="0">
                <a:solidFill>
                  <a:srgbClr val="404041"/>
                </a:solidFill>
                <a:latin typeface="Arial MT"/>
                <a:cs typeface="Arial MT"/>
              </a:rPr>
              <a:t>Easy</a:t>
            </a:r>
            <a:r>
              <a:rPr sz="900" spc="-3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75" dirty="0">
                <a:solidFill>
                  <a:srgbClr val="404041"/>
                </a:solidFill>
                <a:latin typeface="Arial MT"/>
                <a:cs typeface="Arial MT"/>
              </a:rPr>
              <a:t>to</a:t>
            </a:r>
            <a:r>
              <a:rPr sz="900" spc="-3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95" dirty="0">
                <a:solidFill>
                  <a:srgbClr val="404041"/>
                </a:solidFill>
                <a:latin typeface="Arial MT"/>
                <a:cs typeface="Arial MT"/>
              </a:rPr>
              <a:t>use,</a:t>
            </a:r>
            <a:r>
              <a:rPr sz="900" spc="-7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85" dirty="0">
                <a:solidFill>
                  <a:srgbClr val="404041"/>
                </a:solidFill>
                <a:latin typeface="Arial MT"/>
                <a:cs typeface="Arial MT"/>
              </a:rPr>
              <a:t>store</a:t>
            </a:r>
            <a:r>
              <a:rPr sz="900" spc="-3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110" dirty="0">
                <a:solidFill>
                  <a:srgbClr val="404041"/>
                </a:solidFill>
                <a:latin typeface="Arial MT"/>
                <a:cs typeface="Arial MT"/>
              </a:rPr>
              <a:t>and</a:t>
            </a:r>
            <a:r>
              <a:rPr sz="900" spc="-3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404041"/>
                </a:solidFill>
                <a:latin typeface="Arial MT"/>
                <a:cs typeface="Arial MT"/>
              </a:rPr>
              <a:t>transport</a:t>
            </a:r>
            <a:endParaRPr sz="9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00AEEF"/>
                </a:solidFill>
                <a:latin typeface="Arial MT"/>
                <a:cs typeface="Arial MT"/>
              </a:rPr>
              <a:t>s</a:t>
            </a:r>
            <a:r>
              <a:rPr sz="700" spc="125" dirty="0">
                <a:solidFill>
                  <a:srgbClr val="00AEEF"/>
                </a:solidFill>
                <a:latin typeface="Arial MT"/>
                <a:cs typeface="Arial MT"/>
              </a:rPr>
              <a:t> </a:t>
            </a:r>
            <a:r>
              <a:rPr sz="900" spc="-105" dirty="0">
                <a:solidFill>
                  <a:srgbClr val="404041"/>
                </a:solidFill>
                <a:latin typeface="Arial MT"/>
                <a:cs typeface="Arial MT"/>
              </a:rPr>
              <a:t>Increases</a:t>
            </a:r>
            <a:r>
              <a:rPr sz="900" spc="-1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85" dirty="0">
                <a:solidFill>
                  <a:srgbClr val="404041"/>
                </a:solidFill>
                <a:latin typeface="Arial MT"/>
                <a:cs typeface="Arial MT"/>
              </a:rPr>
              <a:t>efficiency</a:t>
            </a:r>
            <a:r>
              <a:rPr sz="900" spc="-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75" dirty="0">
                <a:solidFill>
                  <a:srgbClr val="404041"/>
                </a:solidFill>
                <a:latin typeface="Arial MT"/>
                <a:cs typeface="Arial MT"/>
              </a:rPr>
              <a:t>for</a:t>
            </a:r>
            <a:r>
              <a:rPr sz="900" spc="-1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90" dirty="0">
                <a:solidFill>
                  <a:srgbClr val="404041"/>
                </a:solidFill>
                <a:latin typeface="Arial MT"/>
                <a:cs typeface="Arial MT"/>
              </a:rPr>
              <a:t>medical</a:t>
            </a:r>
            <a:r>
              <a:rPr sz="900" spc="-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404041"/>
                </a:solidFill>
                <a:latin typeface="Arial MT"/>
                <a:cs typeface="Arial MT"/>
              </a:rPr>
              <a:t>practitioners</a:t>
            </a:r>
            <a:endParaRPr sz="900" dirty="0">
              <a:latin typeface="Arial MT"/>
              <a:cs typeface="Arial MT"/>
            </a:endParaRPr>
          </a:p>
        </p:txBody>
      </p:sp>
      <p:sp>
        <p:nvSpPr>
          <p:cNvPr id="9" name="object 15">
            <a:extLst>
              <a:ext uri="{FF2B5EF4-FFF2-40B4-BE49-F238E27FC236}">
                <a16:creationId xmlns:a16="http://schemas.microsoft.com/office/drawing/2014/main" id="{02200B01-457E-4A8C-8CC5-26B2545C350A}"/>
              </a:ext>
            </a:extLst>
          </p:cNvPr>
          <p:cNvSpPr txBox="1"/>
          <p:nvPr/>
        </p:nvSpPr>
        <p:spPr>
          <a:xfrm>
            <a:off x="1828786" y="8096924"/>
            <a:ext cx="14941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85" dirty="0">
                <a:solidFill>
                  <a:srgbClr val="404041"/>
                </a:solidFill>
                <a:latin typeface="Arial"/>
                <a:cs typeface="Arial"/>
              </a:rPr>
              <a:t>List</a:t>
            </a:r>
            <a:r>
              <a:rPr sz="900" b="1" spc="-1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900" b="1" spc="-85" dirty="0">
                <a:solidFill>
                  <a:srgbClr val="404041"/>
                </a:solidFill>
                <a:latin typeface="Arial"/>
                <a:cs typeface="Arial"/>
              </a:rPr>
              <a:t>of</a:t>
            </a:r>
            <a:r>
              <a:rPr sz="900" b="1" spc="-10" dirty="0">
                <a:solidFill>
                  <a:srgbClr val="404041"/>
                </a:solidFill>
                <a:latin typeface="Arial"/>
                <a:cs typeface="Arial"/>
              </a:rPr>
              <a:t> contents: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00AEEF"/>
                </a:solidFill>
                <a:latin typeface="Arial MT"/>
                <a:cs typeface="Arial MT"/>
              </a:rPr>
              <a:t>s</a:t>
            </a:r>
            <a:r>
              <a:rPr sz="700" spc="95" dirty="0">
                <a:solidFill>
                  <a:srgbClr val="00AEEF"/>
                </a:solidFill>
                <a:latin typeface="Arial MT"/>
                <a:cs typeface="Arial MT"/>
              </a:rPr>
              <a:t> </a:t>
            </a:r>
            <a:r>
              <a:rPr sz="900" spc="-114" dirty="0">
                <a:solidFill>
                  <a:srgbClr val="404041"/>
                </a:solidFill>
                <a:latin typeface="Arial MT"/>
                <a:cs typeface="Arial MT"/>
              </a:rPr>
              <a:t>Foley</a:t>
            </a:r>
            <a:r>
              <a:rPr sz="900" spc="-3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100" dirty="0">
                <a:solidFill>
                  <a:srgbClr val="404041"/>
                </a:solidFill>
                <a:latin typeface="Arial MT"/>
                <a:cs typeface="Arial MT"/>
              </a:rPr>
              <a:t>Balloon</a:t>
            </a:r>
            <a:r>
              <a:rPr sz="900" spc="-3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404041"/>
                </a:solidFill>
                <a:latin typeface="Arial MT"/>
                <a:cs typeface="Arial MT"/>
              </a:rPr>
              <a:t>Catheter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00AEEF"/>
                </a:solidFill>
                <a:latin typeface="Arial MT"/>
                <a:cs typeface="Arial MT"/>
              </a:rPr>
              <a:t>s</a:t>
            </a:r>
            <a:r>
              <a:rPr sz="700" spc="90" dirty="0">
                <a:solidFill>
                  <a:srgbClr val="00AEEF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404041"/>
                </a:solidFill>
                <a:latin typeface="Arial MT"/>
                <a:cs typeface="Arial MT"/>
              </a:rPr>
              <a:t>Syringe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00AEEF"/>
                </a:solidFill>
                <a:latin typeface="Arial MT"/>
                <a:cs typeface="Arial MT"/>
              </a:rPr>
              <a:t>s</a:t>
            </a:r>
            <a:r>
              <a:rPr sz="700" spc="125" dirty="0">
                <a:solidFill>
                  <a:srgbClr val="00AEEF"/>
                </a:solidFill>
                <a:latin typeface="Arial MT"/>
                <a:cs typeface="Arial MT"/>
              </a:rPr>
              <a:t> </a:t>
            </a:r>
            <a:r>
              <a:rPr sz="900" spc="-140" dirty="0">
                <a:solidFill>
                  <a:srgbClr val="404041"/>
                </a:solidFill>
                <a:latin typeface="Arial MT"/>
                <a:cs typeface="Arial MT"/>
              </a:rPr>
              <a:t>Gauze</a:t>
            </a:r>
            <a:r>
              <a:rPr sz="900" spc="-1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130" dirty="0">
                <a:solidFill>
                  <a:srgbClr val="404041"/>
                </a:solidFill>
                <a:latin typeface="Arial MT"/>
                <a:cs typeface="Arial MT"/>
              </a:rPr>
              <a:t>Swab</a:t>
            </a:r>
            <a:r>
              <a:rPr sz="900" spc="-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90" dirty="0">
                <a:solidFill>
                  <a:srgbClr val="404041"/>
                </a:solidFill>
                <a:latin typeface="Arial MT"/>
                <a:cs typeface="Arial MT"/>
              </a:rPr>
              <a:t>7.5cmx7.5cmx12</a:t>
            </a:r>
            <a:r>
              <a:rPr sz="900" spc="-1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60" dirty="0">
                <a:solidFill>
                  <a:srgbClr val="404041"/>
                </a:solidFill>
                <a:latin typeface="Arial MT"/>
                <a:cs typeface="Arial MT"/>
              </a:rPr>
              <a:t>ply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00AEEF"/>
                </a:solidFill>
                <a:latin typeface="Arial MT"/>
                <a:cs typeface="Arial MT"/>
              </a:rPr>
              <a:t>s</a:t>
            </a:r>
            <a:r>
              <a:rPr sz="700" spc="100" dirty="0">
                <a:solidFill>
                  <a:srgbClr val="00AEEF"/>
                </a:solidFill>
                <a:latin typeface="Arial MT"/>
                <a:cs typeface="Arial MT"/>
              </a:rPr>
              <a:t> </a:t>
            </a:r>
            <a:r>
              <a:rPr sz="900" spc="-105" dirty="0">
                <a:solidFill>
                  <a:srgbClr val="404041"/>
                </a:solidFill>
                <a:latin typeface="Arial MT"/>
                <a:cs typeface="Arial MT"/>
              </a:rPr>
              <a:t>Urine</a:t>
            </a:r>
            <a:r>
              <a:rPr sz="900" spc="-3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95" dirty="0">
                <a:solidFill>
                  <a:srgbClr val="404041"/>
                </a:solidFill>
                <a:latin typeface="Arial MT"/>
                <a:cs typeface="Arial MT"/>
              </a:rPr>
              <a:t>Culture</a:t>
            </a:r>
            <a:r>
              <a:rPr sz="900" spc="-2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85" dirty="0">
                <a:solidFill>
                  <a:srgbClr val="404041"/>
                </a:solidFill>
                <a:latin typeface="Arial MT"/>
                <a:cs typeface="Arial MT"/>
              </a:rPr>
              <a:t>Bottle</a:t>
            </a:r>
            <a:r>
              <a:rPr sz="900" spc="-3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70" dirty="0">
                <a:solidFill>
                  <a:srgbClr val="404041"/>
                </a:solidFill>
                <a:latin typeface="Arial MT"/>
                <a:cs typeface="Arial MT"/>
              </a:rPr>
              <a:t>30</a:t>
            </a:r>
            <a:r>
              <a:rPr sz="900" spc="-25" dirty="0">
                <a:solidFill>
                  <a:srgbClr val="404041"/>
                </a:solidFill>
                <a:latin typeface="Arial MT"/>
                <a:cs typeface="Arial MT"/>
              </a:rPr>
              <a:t> ml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0" name="object 16">
            <a:extLst>
              <a:ext uri="{FF2B5EF4-FFF2-40B4-BE49-F238E27FC236}">
                <a16:creationId xmlns:a16="http://schemas.microsoft.com/office/drawing/2014/main" id="{BEB98DEE-8F20-4D78-83BC-D61BCC415DA8}"/>
              </a:ext>
            </a:extLst>
          </p:cNvPr>
          <p:cNvSpPr txBox="1"/>
          <p:nvPr/>
        </p:nvSpPr>
        <p:spPr>
          <a:xfrm>
            <a:off x="1828786" y="8935085"/>
            <a:ext cx="70104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404041"/>
                </a:solidFill>
                <a:latin typeface="Arial"/>
                <a:cs typeface="Arial"/>
              </a:rPr>
              <a:t>Optional: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00AEEF"/>
                </a:solidFill>
                <a:latin typeface="Arial MT"/>
                <a:cs typeface="Arial MT"/>
              </a:rPr>
              <a:t>s</a:t>
            </a:r>
            <a:r>
              <a:rPr sz="700" spc="95" dirty="0">
                <a:solidFill>
                  <a:srgbClr val="00AEEF"/>
                </a:solidFill>
                <a:latin typeface="Arial MT"/>
                <a:cs typeface="Arial MT"/>
              </a:rPr>
              <a:t> </a:t>
            </a:r>
            <a:r>
              <a:rPr sz="900" spc="-105" dirty="0">
                <a:solidFill>
                  <a:srgbClr val="404041"/>
                </a:solidFill>
                <a:latin typeface="Arial MT"/>
                <a:cs typeface="Arial MT"/>
              </a:rPr>
              <a:t>Urine</a:t>
            </a:r>
            <a:r>
              <a:rPr sz="900" spc="-3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25" dirty="0">
                <a:solidFill>
                  <a:srgbClr val="404041"/>
                </a:solidFill>
                <a:latin typeface="Arial MT"/>
                <a:cs typeface="Arial MT"/>
              </a:rPr>
              <a:t>Bag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00AEEF"/>
                </a:solidFill>
                <a:latin typeface="Arial MT"/>
                <a:cs typeface="Arial MT"/>
              </a:rPr>
              <a:t>s</a:t>
            </a:r>
            <a:r>
              <a:rPr sz="700" spc="90" dirty="0">
                <a:solidFill>
                  <a:srgbClr val="00AEEF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404041"/>
                </a:solidFill>
                <a:latin typeface="Arial MT"/>
                <a:cs typeface="Arial MT"/>
              </a:rPr>
              <a:t>Povidone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00AEEF"/>
                </a:solidFill>
                <a:latin typeface="Arial MT"/>
                <a:cs typeface="Arial MT"/>
              </a:rPr>
              <a:t>s</a:t>
            </a:r>
            <a:r>
              <a:rPr sz="700" spc="110" dirty="0">
                <a:solidFill>
                  <a:srgbClr val="00AEEF"/>
                </a:solidFill>
                <a:latin typeface="Arial MT"/>
                <a:cs typeface="Arial MT"/>
              </a:rPr>
              <a:t> </a:t>
            </a:r>
            <a:r>
              <a:rPr sz="900" spc="-100" dirty="0">
                <a:solidFill>
                  <a:srgbClr val="404041"/>
                </a:solidFill>
                <a:latin typeface="Arial MT"/>
                <a:cs typeface="Arial MT"/>
              </a:rPr>
              <a:t>Lignocaine</a:t>
            </a:r>
            <a:r>
              <a:rPr sz="900" spc="-1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100" dirty="0">
                <a:solidFill>
                  <a:srgbClr val="404041"/>
                </a:solidFill>
                <a:latin typeface="Arial MT"/>
                <a:cs typeface="Arial MT"/>
              </a:rPr>
              <a:t>Gel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00AEEF"/>
                </a:solidFill>
                <a:latin typeface="Arial MT"/>
                <a:cs typeface="Arial MT"/>
              </a:rPr>
              <a:t>s</a:t>
            </a:r>
            <a:r>
              <a:rPr sz="700" spc="130" dirty="0">
                <a:solidFill>
                  <a:srgbClr val="00AEEF"/>
                </a:solidFill>
                <a:latin typeface="Arial MT"/>
                <a:cs typeface="Arial MT"/>
              </a:rPr>
              <a:t> </a:t>
            </a:r>
            <a:r>
              <a:rPr sz="900" spc="-90" dirty="0">
                <a:solidFill>
                  <a:srgbClr val="404041"/>
                </a:solidFill>
                <a:latin typeface="Arial MT"/>
                <a:cs typeface="Arial MT"/>
              </a:rPr>
              <a:t>Sterile</a:t>
            </a:r>
            <a:r>
              <a:rPr sz="900" spc="-4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404041"/>
                </a:solidFill>
                <a:latin typeface="Arial MT"/>
                <a:cs typeface="Arial MT"/>
              </a:rPr>
              <a:t>Water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0EE429C9-28B8-45FB-8AFC-3D961BACC151}"/>
              </a:ext>
            </a:extLst>
          </p:cNvPr>
          <p:cNvSpPr txBox="1"/>
          <p:nvPr/>
        </p:nvSpPr>
        <p:spPr>
          <a:xfrm>
            <a:off x="3553968" y="8234084"/>
            <a:ext cx="1395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00AEEF"/>
                </a:solidFill>
                <a:latin typeface="Arial MT"/>
                <a:cs typeface="Arial MT"/>
              </a:rPr>
              <a:t>s</a:t>
            </a:r>
            <a:r>
              <a:rPr sz="700" spc="95" dirty="0">
                <a:solidFill>
                  <a:srgbClr val="00AEEF"/>
                </a:solidFill>
                <a:latin typeface="Arial MT"/>
                <a:cs typeface="Arial MT"/>
              </a:rPr>
              <a:t> </a:t>
            </a:r>
            <a:r>
              <a:rPr sz="900" spc="-85" dirty="0">
                <a:solidFill>
                  <a:srgbClr val="404041"/>
                </a:solidFill>
                <a:latin typeface="Arial MT"/>
                <a:cs typeface="Arial MT"/>
              </a:rPr>
              <a:t>Plastic</a:t>
            </a:r>
            <a:r>
              <a:rPr sz="900" spc="-3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404041"/>
                </a:solidFill>
                <a:latin typeface="Arial MT"/>
                <a:cs typeface="Arial MT"/>
              </a:rPr>
              <a:t>forceps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00AEEF"/>
                </a:solidFill>
                <a:latin typeface="Arial MT"/>
                <a:cs typeface="Arial MT"/>
              </a:rPr>
              <a:t>s</a:t>
            </a:r>
            <a:r>
              <a:rPr sz="700" spc="110" dirty="0">
                <a:solidFill>
                  <a:srgbClr val="00AEEF"/>
                </a:solidFill>
                <a:latin typeface="Arial MT"/>
                <a:cs typeface="Arial MT"/>
              </a:rPr>
              <a:t> </a:t>
            </a:r>
            <a:r>
              <a:rPr sz="900" spc="-114" dirty="0">
                <a:solidFill>
                  <a:srgbClr val="404041"/>
                </a:solidFill>
                <a:latin typeface="Arial MT"/>
                <a:cs typeface="Arial MT"/>
              </a:rPr>
              <a:t>Drape</a:t>
            </a:r>
            <a:r>
              <a:rPr sz="900" spc="-1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100" dirty="0">
                <a:solidFill>
                  <a:srgbClr val="404041"/>
                </a:solidFill>
                <a:latin typeface="Arial MT"/>
                <a:cs typeface="Arial MT"/>
              </a:rPr>
              <a:t>sheet</a:t>
            </a:r>
            <a:r>
              <a:rPr sz="900" spc="-2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75" dirty="0">
                <a:solidFill>
                  <a:srgbClr val="404041"/>
                </a:solidFill>
                <a:latin typeface="Arial MT"/>
                <a:cs typeface="Arial MT"/>
              </a:rPr>
              <a:t>with</a:t>
            </a:r>
            <a:r>
              <a:rPr sz="900" spc="-2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105" dirty="0">
                <a:solidFill>
                  <a:srgbClr val="404041"/>
                </a:solidFill>
                <a:latin typeface="Arial MT"/>
                <a:cs typeface="Arial MT"/>
              </a:rPr>
              <a:t>rhomboid</a:t>
            </a:r>
            <a:r>
              <a:rPr sz="900" spc="-1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70" dirty="0">
                <a:solidFill>
                  <a:srgbClr val="404041"/>
                </a:solidFill>
                <a:latin typeface="Arial MT"/>
                <a:cs typeface="Arial MT"/>
              </a:rPr>
              <a:t>hole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00AEEF"/>
                </a:solidFill>
                <a:latin typeface="Arial MT"/>
                <a:cs typeface="Arial MT"/>
              </a:rPr>
              <a:t>s</a:t>
            </a:r>
            <a:r>
              <a:rPr sz="700" spc="90" dirty="0">
                <a:solidFill>
                  <a:srgbClr val="00AEEF"/>
                </a:solidFill>
                <a:latin typeface="Arial MT"/>
                <a:cs typeface="Arial MT"/>
              </a:rPr>
              <a:t> </a:t>
            </a:r>
            <a:r>
              <a:rPr sz="900" spc="-110" dirty="0">
                <a:solidFill>
                  <a:srgbClr val="404041"/>
                </a:solidFill>
                <a:latin typeface="Arial MT"/>
                <a:cs typeface="Arial MT"/>
              </a:rPr>
              <a:t>Water</a:t>
            </a:r>
            <a:r>
              <a:rPr sz="900" spc="-3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100" dirty="0">
                <a:solidFill>
                  <a:srgbClr val="404041"/>
                </a:solidFill>
                <a:latin typeface="Arial MT"/>
                <a:cs typeface="Arial MT"/>
              </a:rPr>
              <a:t>Proof</a:t>
            </a:r>
            <a:r>
              <a:rPr sz="900" spc="-3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404041"/>
                </a:solidFill>
                <a:latin typeface="Arial MT"/>
                <a:cs typeface="Arial MT"/>
              </a:rPr>
              <a:t>drape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00AEEF"/>
                </a:solidFill>
                <a:latin typeface="Arial MT"/>
                <a:cs typeface="Arial MT"/>
              </a:rPr>
              <a:t>s</a:t>
            </a:r>
            <a:r>
              <a:rPr sz="700" spc="100" dirty="0">
                <a:solidFill>
                  <a:srgbClr val="00AEEF"/>
                </a:solidFill>
                <a:latin typeface="Arial MT"/>
                <a:cs typeface="Arial MT"/>
              </a:rPr>
              <a:t> </a:t>
            </a:r>
            <a:r>
              <a:rPr sz="900" spc="-105" dirty="0">
                <a:solidFill>
                  <a:srgbClr val="404041"/>
                </a:solidFill>
                <a:latin typeface="Arial MT"/>
                <a:cs typeface="Arial MT"/>
              </a:rPr>
              <a:t>Latex</a:t>
            </a:r>
            <a:r>
              <a:rPr sz="900" spc="-2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125" dirty="0">
                <a:solidFill>
                  <a:srgbClr val="404041"/>
                </a:solidFill>
                <a:latin typeface="Arial MT"/>
                <a:cs typeface="Arial MT"/>
              </a:rPr>
              <a:t>Gloves</a:t>
            </a:r>
            <a:r>
              <a:rPr sz="900" spc="-2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70" dirty="0">
                <a:solidFill>
                  <a:srgbClr val="404041"/>
                </a:solidFill>
                <a:latin typeface="Arial MT"/>
                <a:cs typeface="Arial MT"/>
              </a:rPr>
              <a:t>2</a:t>
            </a:r>
            <a:r>
              <a:rPr sz="900" spc="-2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20" dirty="0">
                <a:solidFill>
                  <a:srgbClr val="404041"/>
                </a:solidFill>
                <a:latin typeface="Arial MT"/>
                <a:cs typeface="Arial MT"/>
              </a:rPr>
              <a:t>pair</a:t>
            </a:r>
            <a:endParaRPr sz="9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635416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A52F1B2-BD78-41D9-A301-F193C0AA1F65}"/>
              </a:ext>
            </a:extLst>
          </p:cNvPr>
          <p:cNvSpPr txBox="1"/>
          <p:nvPr/>
        </p:nvSpPr>
        <p:spPr>
          <a:xfrm>
            <a:off x="2895600" y="457200"/>
            <a:ext cx="3886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spc="-145" dirty="0">
                <a:solidFill>
                  <a:srgbClr val="00AEEF"/>
                </a:solidFill>
                <a:latin typeface="Arial MT"/>
                <a:cs typeface="Arial MT"/>
              </a:rPr>
              <a:t>Urethral</a:t>
            </a:r>
            <a:r>
              <a:rPr lang="en-IN" sz="1800" spc="-65" dirty="0">
                <a:solidFill>
                  <a:srgbClr val="00AEEF"/>
                </a:solidFill>
                <a:latin typeface="Arial MT"/>
                <a:cs typeface="Arial MT"/>
              </a:rPr>
              <a:t> </a:t>
            </a:r>
            <a:r>
              <a:rPr lang="en-IN" sz="1800" spc="-150" dirty="0">
                <a:solidFill>
                  <a:srgbClr val="00AEEF"/>
                </a:solidFill>
                <a:latin typeface="Arial MT"/>
                <a:cs typeface="Arial MT"/>
              </a:rPr>
              <a:t>Catheter</a:t>
            </a:r>
            <a:endParaRPr lang="en-IN" dirty="0"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F2535D23-053A-423F-81B2-36651CD1688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736" y="1219200"/>
            <a:ext cx="3024224" cy="2695841"/>
          </a:xfrm>
          <a:prstGeom prst="rect">
            <a:avLst/>
          </a:prstGeom>
        </p:spPr>
      </p:pic>
      <p:sp>
        <p:nvSpPr>
          <p:cNvPr id="8" name="object 813">
            <a:extLst>
              <a:ext uri="{FF2B5EF4-FFF2-40B4-BE49-F238E27FC236}">
                <a16:creationId xmlns:a16="http://schemas.microsoft.com/office/drawing/2014/main" id="{D6A21AF6-F215-4D41-8B87-95595F6681D6}"/>
              </a:ext>
            </a:extLst>
          </p:cNvPr>
          <p:cNvSpPr txBox="1"/>
          <p:nvPr/>
        </p:nvSpPr>
        <p:spPr>
          <a:xfrm>
            <a:off x="4191000" y="3188601"/>
            <a:ext cx="31959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00AEEF"/>
                </a:solidFill>
                <a:latin typeface="Arial MT"/>
                <a:cs typeface="Arial MT"/>
              </a:rPr>
              <a:t>s</a:t>
            </a:r>
            <a:r>
              <a:rPr sz="700" spc="114" dirty="0">
                <a:solidFill>
                  <a:srgbClr val="00AEEF"/>
                </a:solidFill>
                <a:latin typeface="Arial MT"/>
                <a:cs typeface="Arial MT"/>
              </a:rPr>
              <a:t> </a:t>
            </a:r>
            <a:r>
              <a:rPr sz="900" spc="-140" dirty="0">
                <a:solidFill>
                  <a:srgbClr val="404041"/>
                </a:solidFill>
                <a:latin typeface="Arial MT"/>
                <a:cs typeface="Arial MT"/>
              </a:rPr>
              <a:t>Used</a:t>
            </a:r>
            <a:r>
              <a:rPr sz="900" spc="-1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75" dirty="0">
                <a:solidFill>
                  <a:srgbClr val="404041"/>
                </a:solidFill>
                <a:latin typeface="Arial MT"/>
                <a:cs typeface="Arial MT"/>
              </a:rPr>
              <a:t>for</a:t>
            </a:r>
            <a:r>
              <a:rPr sz="900" spc="-1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80" dirty="0">
                <a:solidFill>
                  <a:srgbClr val="404041"/>
                </a:solidFill>
                <a:latin typeface="Arial MT"/>
                <a:cs typeface="Arial MT"/>
              </a:rPr>
              <a:t>short</a:t>
            </a:r>
            <a:r>
              <a:rPr sz="900" spc="-1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95" dirty="0">
                <a:solidFill>
                  <a:srgbClr val="404041"/>
                </a:solidFill>
                <a:latin typeface="Arial MT"/>
                <a:cs typeface="Arial MT"/>
              </a:rPr>
              <a:t>term</a:t>
            </a:r>
            <a:r>
              <a:rPr sz="900" spc="-1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95" dirty="0">
                <a:solidFill>
                  <a:srgbClr val="404041"/>
                </a:solidFill>
                <a:latin typeface="Arial MT"/>
                <a:cs typeface="Arial MT"/>
              </a:rPr>
              <a:t>bladder</a:t>
            </a:r>
            <a:r>
              <a:rPr sz="900" spc="-1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25" dirty="0">
                <a:solidFill>
                  <a:srgbClr val="404041"/>
                </a:solidFill>
                <a:latin typeface="Arial MT"/>
                <a:cs typeface="Arial MT"/>
              </a:rPr>
              <a:t>catheterization</a:t>
            </a:r>
            <a:endParaRPr sz="9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00AEEF"/>
                </a:solidFill>
                <a:latin typeface="Arial MT"/>
                <a:cs typeface="Arial MT"/>
              </a:rPr>
              <a:t>s</a:t>
            </a:r>
            <a:r>
              <a:rPr sz="700" spc="125" dirty="0">
                <a:solidFill>
                  <a:srgbClr val="00AEEF"/>
                </a:solidFill>
                <a:latin typeface="Arial MT"/>
                <a:cs typeface="Arial MT"/>
              </a:rPr>
              <a:t> </a:t>
            </a:r>
            <a:r>
              <a:rPr sz="900" spc="-120" dirty="0">
                <a:solidFill>
                  <a:srgbClr val="404041"/>
                </a:solidFill>
                <a:latin typeface="Arial MT"/>
                <a:cs typeface="Arial MT"/>
              </a:rPr>
              <a:t>Made</a:t>
            </a:r>
            <a:r>
              <a:rPr sz="900" spc="-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95" dirty="0">
                <a:solidFill>
                  <a:srgbClr val="404041"/>
                </a:solidFill>
                <a:latin typeface="Arial MT"/>
                <a:cs typeface="Arial MT"/>
              </a:rPr>
              <a:t>from</a:t>
            </a:r>
            <a:r>
              <a:rPr sz="900" spc="-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95" dirty="0">
                <a:solidFill>
                  <a:srgbClr val="404041"/>
                </a:solidFill>
                <a:latin typeface="Arial MT"/>
                <a:cs typeface="Arial MT"/>
              </a:rPr>
              <a:t>non-</a:t>
            </a:r>
            <a:r>
              <a:rPr sz="900" spc="-75" dirty="0">
                <a:solidFill>
                  <a:srgbClr val="404041"/>
                </a:solidFill>
                <a:latin typeface="Arial MT"/>
                <a:cs typeface="Arial MT"/>
              </a:rPr>
              <a:t>toxic,</a:t>
            </a:r>
            <a:r>
              <a:rPr sz="900" spc="-5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90" dirty="0">
                <a:solidFill>
                  <a:srgbClr val="404041"/>
                </a:solidFill>
                <a:latin typeface="Arial MT"/>
                <a:cs typeface="Arial MT"/>
              </a:rPr>
              <a:t>non-</a:t>
            </a:r>
            <a:r>
              <a:rPr sz="900" spc="-55" dirty="0">
                <a:solidFill>
                  <a:srgbClr val="404041"/>
                </a:solidFill>
                <a:latin typeface="Arial MT"/>
                <a:cs typeface="Arial MT"/>
              </a:rPr>
              <a:t>irritant,</a:t>
            </a:r>
            <a:r>
              <a:rPr sz="900" spc="-4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90" dirty="0">
                <a:solidFill>
                  <a:srgbClr val="404041"/>
                </a:solidFill>
                <a:latin typeface="Arial MT"/>
                <a:cs typeface="Arial MT"/>
              </a:rPr>
              <a:t>medical</a:t>
            </a:r>
            <a:r>
              <a:rPr sz="900" spc="-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105" dirty="0">
                <a:solidFill>
                  <a:srgbClr val="404041"/>
                </a:solidFill>
                <a:latin typeface="Arial MT"/>
                <a:cs typeface="Arial MT"/>
              </a:rPr>
              <a:t>grade</a:t>
            </a:r>
            <a:r>
              <a:rPr sz="900" spc="-1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25" dirty="0">
                <a:solidFill>
                  <a:srgbClr val="404041"/>
                </a:solidFill>
                <a:latin typeface="Arial MT"/>
                <a:cs typeface="Arial MT"/>
              </a:rPr>
              <a:t>PVC</a:t>
            </a:r>
            <a:endParaRPr sz="9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00AEEF"/>
                </a:solidFill>
                <a:latin typeface="Arial MT"/>
                <a:cs typeface="Arial MT"/>
              </a:rPr>
              <a:t>s</a:t>
            </a:r>
            <a:r>
              <a:rPr sz="700" spc="114" dirty="0">
                <a:solidFill>
                  <a:srgbClr val="00AEEF"/>
                </a:solidFill>
                <a:latin typeface="Arial MT"/>
                <a:cs typeface="Arial MT"/>
              </a:rPr>
              <a:t> </a:t>
            </a:r>
            <a:r>
              <a:rPr sz="900" spc="-120" dirty="0">
                <a:solidFill>
                  <a:srgbClr val="404041"/>
                </a:solidFill>
                <a:latin typeface="Arial MT"/>
                <a:cs typeface="Arial MT"/>
              </a:rPr>
              <a:t>Radio</a:t>
            </a:r>
            <a:r>
              <a:rPr sz="900" spc="-1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114" dirty="0">
                <a:solidFill>
                  <a:srgbClr val="404041"/>
                </a:solidFill>
                <a:latin typeface="Arial MT"/>
                <a:cs typeface="Arial MT"/>
              </a:rPr>
              <a:t>opaque</a:t>
            </a:r>
            <a:r>
              <a:rPr sz="900" spc="-1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75" dirty="0">
                <a:solidFill>
                  <a:srgbClr val="404041"/>
                </a:solidFill>
                <a:latin typeface="Arial MT"/>
                <a:cs typeface="Arial MT"/>
              </a:rPr>
              <a:t>line</a:t>
            </a:r>
            <a:r>
              <a:rPr sz="900" spc="-1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100" dirty="0">
                <a:solidFill>
                  <a:srgbClr val="404041"/>
                </a:solidFill>
                <a:latin typeface="Arial MT"/>
                <a:cs typeface="Arial MT"/>
              </a:rPr>
              <a:t>provided</a:t>
            </a:r>
            <a:r>
              <a:rPr sz="900" spc="-1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90" dirty="0">
                <a:solidFill>
                  <a:srgbClr val="404041"/>
                </a:solidFill>
                <a:latin typeface="Arial MT"/>
                <a:cs typeface="Arial MT"/>
              </a:rPr>
              <a:t>through</a:t>
            </a:r>
            <a:r>
              <a:rPr sz="900" spc="-1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95" dirty="0">
                <a:solidFill>
                  <a:srgbClr val="404041"/>
                </a:solidFill>
                <a:latin typeface="Arial MT"/>
                <a:cs typeface="Arial MT"/>
              </a:rPr>
              <a:t>out</a:t>
            </a:r>
            <a:r>
              <a:rPr sz="900" spc="-1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95" dirty="0">
                <a:solidFill>
                  <a:srgbClr val="404041"/>
                </a:solidFill>
                <a:latin typeface="Arial MT"/>
                <a:cs typeface="Arial MT"/>
              </a:rPr>
              <a:t>the</a:t>
            </a:r>
            <a:r>
              <a:rPr sz="900" spc="-1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85" dirty="0">
                <a:solidFill>
                  <a:srgbClr val="404041"/>
                </a:solidFill>
                <a:latin typeface="Arial MT"/>
                <a:cs typeface="Arial MT"/>
              </a:rPr>
              <a:t>catheter</a:t>
            </a:r>
            <a:r>
              <a:rPr sz="900" spc="-1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75" dirty="0">
                <a:solidFill>
                  <a:srgbClr val="404041"/>
                </a:solidFill>
                <a:latin typeface="Arial MT"/>
                <a:cs typeface="Arial MT"/>
              </a:rPr>
              <a:t>for</a:t>
            </a:r>
            <a:r>
              <a:rPr sz="900" spc="-1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105" dirty="0">
                <a:solidFill>
                  <a:srgbClr val="404041"/>
                </a:solidFill>
                <a:latin typeface="Arial MT"/>
                <a:cs typeface="Arial MT"/>
              </a:rPr>
              <a:t>X-</a:t>
            </a:r>
            <a:r>
              <a:rPr sz="900" spc="-100" dirty="0">
                <a:solidFill>
                  <a:srgbClr val="404041"/>
                </a:solidFill>
                <a:latin typeface="Arial MT"/>
                <a:cs typeface="Arial MT"/>
              </a:rPr>
              <a:t>ray</a:t>
            </a:r>
            <a:r>
              <a:rPr sz="900" spc="-1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404041"/>
                </a:solidFill>
                <a:latin typeface="Arial MT"/>
                <a:cs typeface="Arial MT"/>
              </a:rPr>
              <a:t>visualization</a:t>
            </a:r>
            <a:endParaRPr sz="900" dirty="0">
              <a:latin typeface="Arial MT"/>
              <a:cs typeface="Arial MT"/>
            </a:endParaRPr>
          </a:p>
          <a:p>
            <a:pPr marL="94615" marR="5080" indent="-82550">
              <a:lnSpc>
                <a:spcPct val="100000"/>
              </a:lnSpc>
            </a:pPr>
            <a:r>
              <a:rPr sz="700" dirty="0">
                <a:solidFill>
                  <a:srgbClr val="00AEEF"/>
                </a:solidFill>
                <a:latin typeface="Arial MT"/>
                <a:cs typeface="Arial MT"/>
              </a:rPr>
              <a:t>s</a:t>
            </a:r>
            <a:r>
              <a:rPr sz="700" spc="110" dirty="0">
                <a:solidFill>
                  <a:srgbClr val="00AEEF"/>
                </a:solidFill>
                <a:latin typeface="Arial MT"/>
                <a:cs typeface="Arial MT"/>
              </a:rPr>
              <a:t> </a:t>
            </a:r>
            <a:r>
              <a:rPr sz="900" spc="-85" dirty="0">
                <a:solidFill>
                  <a:srgbClr val="404041"/>
                </a:solidFill>
                <a:latin typeface="Arial MT"/>
                <a:cs typeface="Arial MT"/>
              </a:rPr>
              <a:t>Distal</a:t>
            </a:r>
            <a:r>
              <a:rPr sz="900" spc="-2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110" dirty="0">
                <a:solidFill>
                  <a:srgbClr val="404041"/>
                </a:solidFill>
                <a:latin typeface="Arial MT"/>
                <a:cs typeface="Arial MT"/>
              </a:rPr>
              <a:t>end</a:t>
            </a:r>
            <a:r>
              <a:rPr sz="900" spc="-2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75" dirty="0">
                <a:solidFill>
                  <a:srgbClr val="404041"/>
                </a:solidFill>
                <a:latin typeface="Arial MT"/>
                <a:cs typeface="Arial MT"/>
              </a:rPr>
              <a:t>with</a:t>
            </a:r>
            <a:r>
              <a:rPr sz="900" spc="-1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75" dirty="0">
                <a:solidFill>
                  <a:srgbClr val="404041"/>
                </a:solidFill>
                <a:latin typeface="Arial MT"/>
                <a:cs typeface="Arial MT"/>
              </a:rPr>
              <a:t>lateral</a:t>
            </a:r>
            <a:r>
              <a:rPr sz="900" spc="-2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114" dirty="0">
                <a:solidFill>
                  <a:srgbClr val="404041"/>
                </a:solidFill>
                <a:latin typeface="Arial MT"/>
                <a:cs typeface="Arial MT"/>
              </a:rPr>
              <a:t>eyes</a:t>
            </a:r>
            <a:r>
              <a:rPr sz="900" spc="-2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110" dirty="0">
                <a:solidFill>
                  <a:srgbClr val="404041"/>
                </a:solidFill>
                <a:latin typeface="Arial MT"/>
                <a:cs typeface="Arial MT"/>
              </a:rPr>
              <a:t>and</a:t>
            </a:r>
            <a:r>
              <a:rPr sz="900" spc="-2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95" dirty="0">
                <a:solidFill>
                  <a:srgbClr val="404041"/>
                </a:solidFill>
                <a:latin typeface="Arial MT"/>
                <a:cs typeface="Arial MT"/>
              </a:rPr>
              <a:t>proximal</a:t>
            </a:r>
            <a:r>
              <a:rPr sz="900" spc="-1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110" dirty="0">
                <a:solidFill>
                  <a:srgbClr val="404041"/>
                </a:solidFill>
                <a:latin typeface="Arial MT"/>
                <a:cs typeface="Arial MT"/>
              </a:rPr>
              <a:t>end</a:t>
            </a:r>
            <a:r>
              <a:rPr sz="900" spc="-2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85" dirty="0">
                <a:solidFill>
                  <a:srgbClr val="404041"/>
                </a:solidFill>
                <a:latin typeface="Arial MT"/>
                <a:cs typeface="Arial MT"/>
              </a:rPr>
              <a:t>funnel</a:t>
            </a:r>
            <a:r>
              <a:rPr sz="900" spc="-2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100" dirty="0">
                <a:solidFill>
                  <a:srgbClr val="404041"/>
                </a:solidFill>
                <a:latin typeface="Arial MT"/>
                <a:cs typeface="Arial MT"/>
              </a:rPr>
              <a:t>connector,</a:t>
            </a:r>
            <a:r>
              <a:rPr sz="900" spc="-5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75" dirty="0">
                <a:solidFill>
                  <a:srgbClr val="404041"/>
                </a:solidFill>
                <a:latin typeface="Arial MT"/>
                <a:cs typeface="Arial MT"/>
              </a:rPr>
              <a:t>for</a:t>
            </a:r>
            <a:r>
              <a:rPr sz="900" spc="-2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100" dirty="0">
                <a:solidFill>
                  <a:srgbClr val="404041"/>
                </a:solidFill>
                <a:latin typeface="Arial MT"/>
                <a:cs typeface="Arial MT"/>
              </a:rPr>
              <a:t>maximum</a:t>
            </a:r>
            <a:r>
              <a:rPr sz="900" spc="50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100" dirty="0">
                <a:solidFill>
                  <a:srgbClr val="404041"/>
                </a:solidFill>
                <a:latin typeface="Arial MT"/>
                <a:cs typeface="Arial MT"/>
              </a:rPr>
              <a:t>drainage</a:t>
            </a:r>
            <a:r>
              <a:rPr sz="900" spc="-2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110" dirty="0">
                <a:solidFill>
                  <a:srgbClr val="404041"/>
                </a:solidFill>
                <a:latin typeface="Arial MT"/>
                <a:cs typeface="Arial MT"/>
              </a:rPr>
              <a:t>and</a:t>
            </a:r>
            <a:r>
              <a:rPr sz="900" spc="-2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114" dirty="0">
                <a:solidFill>
                  <a:srgbClr val="404041"/>
                </a:solidFill>
                <a:latin typeface="Arial MT"/>
                <a:cs typeface="Arial MT"/>
              </a:rPr>
              <a:t>easy</a:t>
            </a:r>
            <a:r>
              <a:rPr sz="900" spc="-2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95" dirty="0">
                <a:solidFill>
                  <a:srgbClr val="404041"/>
                </a:solidFill>
                <a:latin typeface="Arial MT"/>
                <a:cs typeface="Arial MT"/>
              </a:rPr>
              <a:t>connection</a:t>
            </a:r>
            <a:r>
              <a:rPr sz="900" spc="-2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75" dirty="0">
                <a:solidFill>
                  <a:srgbClr val="404041"/>
                </a:solidFill>
                <a:latin typeface="Arial MT"/>
                <a:cs typeface="Arial MT"/>
              </a:rPr>
              <a:t>to</a:t>
            </a:r>
            <a:r>
              <a:rPr sz="900" spc="-2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95" dirty="0">
                <a:solidFill>
                  <a:srgbClr val="404041"/>
                </a:solidFill>
                <a:latin typeface="Arial MT"/>
                <a:cs typeface="Arial MT"/>
              </a:rPr>
              <a:t>the</a:t>
            </a:r>
            <a:r>
              <a:rPr sz="900" spc="-2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85" dirty="0">
                <a:solidFill>
                  <a:srgbClr val="404041"/>
                </a:solidFill>
                <a:latin typeface="Arial MT"/>
                <a:cs typeface="Arial MT"/>
              </a:rPr>
              <a:t>urine</a:t>
            </a:r>
            <a:r>
              <a:rPr sz="900" spc="-2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sz="900" spc="-25" dirty="0">
                <a:solidFill>
                  <a:srgbClr val="404041"/>
                </a:solidFill>
                <a:latin typeface="Arial MT"/>
                <a:cs typeface="Arial MT"/>
              </a:rPr>
              <a:t>bag</a:t>
            </a:r>
            <a:endParaRPr sz="900" dirty="0">
              <a:latin typeface="Arial MT"/>
              <a:cs typeface="Arial MT"/>
            </a:endParaRPr>
          </a:p>
        </p:txBody>
      </p:sp>
      <p:graphicFrame>
        <p:nvGraphicFramePr>
          <p:cNvPr id="9" name="object 824">
            <a:extLst>
              <a:ext uri="{FF2B5EF4-FFF2-40B4-BE49-F238E27FC236}">
                <a16:creationId xmlns:a16="http://schemas.microsoft.com/office/drawing/2014/main" id="{390909E8-B7D7-48DC-86F4-D92BEFBB7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446679"/>
              </p:ext>
            </p:extLst>
          </p:nvPr>
        </p:nvGraphicFramePr>
        <p:xfrm>
          <a:off x="917258" y="6705600"/>
          <a:ext cx="3212464" cy="614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VERSION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b="1" spc="-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EFFECTIVE</a:t>
                      </a:r>
                      <a:r>
                        <a:rPr sz="8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LENGTH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b="1" spc="-1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sz="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LENGTH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090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00" spc="-20" dirty="0">
                          <a:solidFill>
                            <a:srgbClr val="404041"/>
                          </a:solidFill>
                          <a:latin typeface="Arial MT"/>
                          <a:cs typeface="Arial MT"/>
                        </a:rPr>
                        <a:t>Male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4130" marB="0">
                    <a:lnR w="12700">
                      <a:solidFill>
                        <a:srgbClr val="808285"/>
                      </a:solidFill>
                      <a:prstDash val="solid"/>
                    </a:lnR>
                    <a:lnB w="12700">
                      <a:solidFill>
                        <a:srgbClr val="8082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00" spc="-10" dirty="0">
                          <a:solidFill>
                            <a:srgbClr val="404041"/>
                          </a:solidFill>
                          <a:latin typeface="Arial MT"/>
                          <a:cs typeface="Arial MT"/>
                        </a:rPr>
                        <a:t>370mm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808285"/>
                      </a:solidFill>
                      <a:prstDash val="solid"/>
                    </a:lnL>
                    <a:lnR w="12700">
                      <a:solidFill>
                        <a:srgbClr val="808285"/>
                      </a:solidFill>
                      <a:prstDash val="solid"/>
                    </a:lnR>
                    <a:lnB w="12700">
                      <a:solidFill>
                        <a:srgbClr val="8082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00" spc="-10" dirty="0">
                          <a:solidFill>
                            <a:srgbClr val="404041"/>
                          </a:solidFill>
                          <a:latin typeface="Arial MT"/>
                          <a:cs typeface="Arial MT"/>
                        </a:rPr>
                        <a:t>400mm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808285"/>
                      </a:solidFill>
                      <a:prstDash val="solid"/>
                    </a:lnL>
                    <a:lnB w="12700">
                      <a:solidFill>
                        <a:srgbClr val="80828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spc="-10" dirty="0">
                          <a:solidFill>
                            <a:srgbClr val="404041"/>
                          </a:solidFill>
                          <a:latin typeface="Arial MT"/>
                          <a:cs typeface="Arial MT"/>
                        </a:rPr>
                        <a:t>Female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5240" marB="0"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spc="-10" dirty="0">
                          <a:solidFill>
                            <a:srgbClr val="404041"/>
                          </a:solidFill>
                          <a:latin typeface="Arial MT"/>
                          <a:cs typeface="Arial MT"/>
                        </a:rPr>
                        <a:t>170mm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808285"/>
                      </a:solidFill>
                      <a:prstDash val="solid"/>
                    </a:lnL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spc="-10" dirty="0">
                          <a:solidFill>
                            <a:srgbClr val="404041"/>
                          </a:solidFill>
                          <a:latin typeface="Arial MT"/>
                          <a:cs typeface="Arial MT"/>
                        </a:rPr>
                        <a:t>200mm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808285"/>
                      </a:solidFill>
                      <a:prstDash val="solid"/>
                    </a:lnL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object 822">
            <a:extLst>
              <a:ext uri="{FF2B5EF4-FFF2-40B4-BE49-F238E27FC236}">
                <a16:creationId xmlns:a16="http://schemas.microsoft.com/office/drawing/2014/main" id="{4DCE7D78-2D74-423F-AF96-47F9282BE0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267124"/>
              </p:ext>
            </p:extLst>
          </p:nvPr>
        </p:nvGraphicFramePr>
        <p:xfrm>
          <a:off x="917258" y="7784969"/>
          <a:ext cx="3956683" cy="5927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7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7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75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10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40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59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6996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SIZES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B w="12700">
                      <a:solidFill>
                        <a:srgbClr val="808285"/>
                      </a:solidFill>
                      <a:prstDash val="solid"/>
                    </a:lnB>
                    <a:solidFill>
                      <a:srgbClr val="00A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25" dirty="0">
                          <a:solidFill>
                            <a:srgbClr val="404041"/>
                          </a:solidFill>
                          <a:latin typeface="Arial MT"/>
                          <a:cs typeface="Arial MT"/>
                        </a:rPr>
                        <a:t>FG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320" marB="0"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50" dirty="0">
                          <a:solidFill>
                            <a:srgbClr val="404041"/>
                          </a:solidFill>
                          <a:latin typeface="Arial MT"/>
                          <a:cs typeface="Arial MT"/>
                        </a:rPr>
                        <a:t>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808285"/>
                      </a:solidFill>
                      <a:prstDash val="solid"/>
                    </a:lnL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50" dirty="0">
                          <a:solidFill>
                            <a:srgbClr val="404041"/>
                          </a:solidFill>
                          <a:latin typeface="Arial MT"/>
                          <a:cs typeface="Arial MT"/>
                        </a:rPr>
                        <a:t>8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808285"/>
                      </a:solidFill>
                      <a:prstDash val="solid"/>
                    </a:lnL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25" dirty="0">
                          <a:solidFill>
                            <a:srgbClr val="404041"/>
                          </a:solidFill>
                          <a:latin typeface="Arial MT"/>
                          <a:cs typeface="Arial MT"/>
                        </a:rPr>
                        <a:t>10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808285"/>
                      </a:solidFill>
                      <a:prstDash val="solid"/>
                    </a:lnL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25" dirty="0">
                          <a:solidFill>
                            <a:srgbClr val="404041"/>
                          </a:solidFill>
                          <a:latin typeface="Arial MT"/>
                          <a:cs typeface="Arial MT"/>
                        </a:rPr>
                        <a:t>12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808285"/>
                      </a:solidFill>
                      <a:prstDash val="solid"/>
                    </a:lnL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25" dirty="0">
                          <a:solidFill>
                            <a:srgbClr val="404041"/>
                          </a:solidFill>
                          <a:latin typeface="Arial MT"/>
                          <a:cs typeface="Arial MT"/>
                        </a:rPr>
                        <a:t>14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808285"/>
                      </a:solidFill>
                      <a:prstDash val="solid"/>
                    </a:lnL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25" dirty="0">
                          <a:solidFill>
                            <a:srgbClr val="404041"/>
                          </a:solidFill>
                          <a:latin typeface="Arial MT"/>
                          <a:cs typeface="Arial MT"/>
                        </a:rPr>
                        <a:t>16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808285"/>
                      </a:solidFill>
                      <a:prstDash val="solid"/>
                    </a:lnL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25" dirty="0">
                          <a:solidFill>
                            <a:srgbClr val="404041"/>
                          </a:solidFill>
                          <a:latin typeface="Arial MT"/>
                          <a:cs typeface="Arial MT"/>
                        </a:rPr>
                        <a:t>18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808285"/>
                      </a:solidFill>
                      <a:prstDash val="solid"/>
                    </a:lnL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25" dirty="0">
                          <a:solidFill>
                            <a:srgbClr val="404041"/>
                          </a:solidFill>
                          <a:latin typeface="Arial MT"/>
                          <a:cs typeface="Arial MT"/>
                        </a:rPr>
                        <a:t>20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808285"/>
                      </a:solidFill>
                      <a:prstDash val="solid"/>
                    </a:lnL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00" spc="-105" dirty="0">
                          <a:solidFill>
                            <a:srgbClr val="404041"/>
                          </a:solidFill>
                          <a:latin typeface="Arial MT"/>
                          <a:cs typeface="Arial MT"/>
                        </a:rPr>
                        <a:t>Colour</a:t>
                      </a:r>
                      <a:r>
                        <a:rPr sz="900" spc="-15" dirty="0">
                          <a:solidFill>
                            <a:srgbClr val="40404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20" dirty="0">
                          <a:solidFill>
                            <a:srgbClr val="404041"/>
                          </a:solidFill>
                          <a:latin typeface="Arial MT"/>
                          <a:cs typeface="Arial MT"/>
                        </a:rPr>
                        <a:t>Code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00" spc="-80" dirty="0">
                          <a:solidFill>
                            <a:srgbClr val="404041"/>
                          </a:solidFill>
                          <a:latin typeface="Arial MT"/>
                          <a:cs typeface="Arial MT"/>
                        </a:rPr>
                        <a:t>Light</a:t>
                      </a:r>
                      <a:r>
                        <a:rPr sz="900" spc="-25" dirty="0">
                          <a:solidFill>
                            <a:srgbClr val="40404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80" dirty="0">
                          <a:solidFill>
                            <a:srgbClr val="404041"/>
                          </a:solidFill>
                          <a:latin typeface="Arial MT"/>
                          <a:cs typeface="Arial MT"/>
                        </a:rPr>
                        <a:t>Green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808285"/>
                      </a:solidFill>
                      <a:prstDash val="solid"/>
                    </a:lnL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00" spc="-20" dirty="0">
                          <a:solidFill>
                            <a:srgbClr val="404041"/>
                          </a:solidFill>
                          <a:latin typeface="Arial MT"/>
                          <a:cs typeface="Arial MT"/>
                        </a:rPr>
                        <a:t>Blue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808285"/>
                      </a:solidFill>
                      <a:prstDash val="solid"/>
                    </a:lnL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00" spc="-10" dirty="0">
                          <a:solidFill>
                            <a:srgbClr val="404041"/>
                          </a:solidFill>
                          <a:latin typeface="Arial MT"/>
                          <a:cs typeface="Arial MT"/>
                        </a:rPr>
                        <a:t>Black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808285"/>
                      </a:solidFill>
                      <a:prstDash val="solid"/>
                    </a:lnL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00" spc="-10" dirty="0">
                          <a:solidFill>
                            <a:srgbClr val="404041"/>
                          </a:solidFill>
                          <a:latin typeface="Arial MT"/>
                          <a:cs typeface="Arial MT"/>
                        </a:rPr>
                        <a:t>White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808285"/>
                      </a:solidFill>
                      <a:prstDash val="solid"/>
                    </a:lnL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00" spc="-25" dirty="0">
                          <a:solidFill>
                            <a:srgbClr val="404041"/>
                          </a:solidFill>
                          <a:latin typeface="Arial MT"/>
                          <a:cs typeface="Arial MT"/>
                        </a:rPr>
                        <a:t>Green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808285"/>
                      </a:solidFill>
                      <a:prstDash val="solid"/>
                    </a:lnL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00" spc="-25" dirty="0">
                          <a:solidFill>
                            <a:srgbClr val="404041"/>
                          </a:solidFill>
                          <a:latin typeface="Arial MT"/>
                          <a:cs typeface="Arial MT"/>
                        </a:rPr>
                        <a:t>Oragne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808285"/>
                      </a:solidFill>
                      <a:prstDash val="solid"/>
                    </a:lnL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00" spc="-25" dirty="0">
                          <a:solidFill>
                            <a:srgbClr val="404041"/>
                          </a:solidFill>
                          <a:latin typeface="Arial MT"/>
                          <a:cs typeface="Arial MT"/>
                        </a:rPr>
                        <a:t>Red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808285"/>
                      </a:solidFill>
                      <a:prstDash val="solid"/>
                    </a:lnL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00" spc="-45" dirty="0">
                          <a:solidFill>
                            <a:srgbClr val="404041"/>
                          </a:solidFill>
                          <a:latin typeface="Arial MT"/>
                          <a:cs typeface="Arial MT"/>
                        </a:rPr>
                        <a:t>Yellow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808285"/>
                      </a:solidFill>
                      <a:prstDash val="solid"/>
                    </a:lnL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374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22E706-13DC-4EAA-AE4D-2E67ED77F5B9}"/>
              </a:ext>
            </a:extLst>
          </p:cNvPr>
          <p:cNvSpPr txBox="1"/>
          <p:nvPr/>
        </p:nvSpPr>
        <p:spPr>
          <a:xfrm>
            <a:off x="2819400" y="609600"/>
            <a:ext cx="3886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spc="-185" dirty="0">
                <a:solidFill>
                  <a:srgbClr val="00AEEF"/>
                </a:solidFill>
                <a:latin typeface="Arial MT"/>
                <a:cs typeface="Arial MT"/>
              </a:rPr>
              <a:t>Male</a:t>
            </a:r>
            <a:r>
              <a:rPr lang="en-IN" sz="1800" spc="-40" dirty="0">
                <a:solidFill>
                  <a:srgbClr val="00AEEF"/>
                </a:solidFill>
                <a:latin typeface="Arial MT"/>
                <a:cs typeface="Arial MT"/>
              </a:rPr>
              <a:t> </a:t>
            </a:r>
            <a:r>
              <a:rPr lang="en-IN" sz="1800" spc="-165" dirty="0">
                <a:solidFill>
                  <a:srgbClr val="00AEEF"/>
                </a:solidFill>
                <a:latin typeface="Arial MT"/>
                <a:cs typeface="Arial MT"/>
              </a:rPr>
              <a:t>External</a:t>
            </a:r>
            <a:r>
              <a:rPr lang="en-IN" sz="1800" spc="-35" dirty="0">
                <a:solidFill>
                  <a:srgbClr val="00AEEF"/>
                </a:solidFill>
                <a:latin typeface="Arial MT"/>
                <a:cs typeface="Arial MT"/>
              </a:rPr>
              <a:t> </a:t>
            </a:r>
            <a:r>
              <a:rPr lang="en-IN" sz="1800" spc="-165" dirty="0">
                <a:solidFill>
                  <a:srgbClr val="00AEEF"/>
                </a:solidFill>
                <a:latin typeface="Arial MT"/>
                <a:cs typeface="Arial MT"/>
              </a:rPr>
              <a:t>Catheter</a:t>
            </a:r>
            <a:r>
              <a:rPr lang="en-IN" sz="1800" spc="-40" dirty="0">
                <a:solidFill>
                  <a:srgbClr val="00AEEF"/>
                </a:solidFill>
                <a:latin typeface="Arial MT"/>
                <a:cs typeface="Arial MT"/>
              </a:rPr>
              <a:t> </a:t>
            </a:r>
            <a:endParaRPr lang="en-IN" dirty="0"/>
          </a:p>
        </p:txBody>
      </p:sp>
      <p:grpSp>
        <p:nvGrpSpPr>
          <p:cNvPr id="5" name="object 826">
            <a:extLst>
              <a:ext uri="{FF2B5EF4-FFF2-40B4-BE49-F238E27FC236}">
                <a16:creationId xmlns:a16="http://schemas.microsoft.com/office/drawing/2014/main" id="{8CEDDECB-9794-4EFB-A1C1-AAF63DAEBD0F}"/>
              </a:ext>
            </a:extLst>
          </p:cNvPr>
          <p:cNvGrpSpPr/>
          <p:nvPr/>
        </p:nvGrpSpPr>
        <p:grpSpPr>
          <a:xfrm>
            <a:off x="433705" y="2220347"/>
            <a:ext cx="3452495" cy="3312160"/>
            <a:chOff x="423558" y="5472442"/>
            <a:chExt cx="3452495" cy="3312160"/>
          </a:xfrm>
        </p:grpSpPr>
        <p:pic>
          <p:nvPicPr>
            <p:cNvPr id="7" name="object 827">
              <a:extLst>
                <a:ext uri="{FF2B5EF4-FFF2-40B4-BE49-F238E27FC236}">
                  <a16:creationId xmlns:a16="http://schemas.microsoft.com/office/drawing/2014/main" id="{9BC06F21-BC47-48FF-8B72-39AACC6DF1E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558" y="5491299"/>
              <a:ext cx="3141795" cy="3280429"/>
            </a:xfrm>
            <a:prstGeom prst="rect">
              <a:avLst/>
            </a:prstGeom>
          </p:spPr>
        </p:pic>
        <p:pic>
          <p:nvPicPr>
            <p:cNvPr id="8" name="object 828">
              <a:extLst>
                <a:ext uri="{FF2B5EF4-FFF2-40B4-BE49-F238E27FC236}">
                  <a16:creationId xmlns:a16="http://schemas.microsoft.com/office/drawing/2014/main" id="{9B1EB6C2-B654-4431-89D8-9C1B892260E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20296" y="5472442"/>
              <a:ext cx="855292" cy="3066220"/>
            </a:xfrm>
            <a:prstGeom prst="rect">
              <a:avLst/>
            </a:prstGeom>
          </p:spPr>
        </p:pic>
        <p:pic>
          <p:nvPicPr>
            <p:cNvPr id="9" name="object 829">
              <a:extLst>
                <a:ext uri="{FF2B5EF4-FFF2-40B4-BE49-F238E27FC236}">
                  <a16:creationId xmlns:a16="http://schemas.microsoft.com/office/drawing/2014/main" id="{D49FE929-48B7-4A35-A1C2-A72ABACED16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6216" y="8131415"/>
              <a:ext cx="3200536" cy="65278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D1AB817-C494-420B-B52C-16F9249D8849}"/>
              </a:ext>
            </a:extLst>
          </p:cNvPr>
          <p:cNvSpPr txBox="1"/>
          <p:nvPr/>
        </p:nvSpPr>
        <p:spPr>
          <a:xfrm>
            <a:off x="2819400" y="1481683"/>
            <a:ext cx="3886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655">
              <a:lnSpc>
                <a:spcPct val="100000"/>
              </a:lnSpc>
              <a:spcBef>
                <a:spcPts val="100"/>
              </a:spcBef>
            </a:pPr>
            <a:r>
              <a:rPr lang="en-US" sz="800" dirty="0">
                <a:solidFill>
                  <a:srgbClr val="00AEEF"/>
                </a:solidFill>
                <a:latin typeface="Arial MT"/>
                <a:cs typeface="Arial MT"/>
              </a:rPr>
              <a:t>s</a:t>
            </a:r>
            <a:r>
              <a:rPr lang="en-US" sz="800" spc="114" dirty="0">
                <a:solidFill>
                  <a:srgbClr val="00AEEF"/>
                </a:solidFill>
                <a:latin typeface="Arial MT"/>
                <a:cs typeface="Arial MT"/>
              </a:rPr>
              <a:t> </a:t>
            </a:r>
            <a:r>
              <a:rPr lang="en-US" sz="1800" spc="-140" dirty="0">
                <a:solidFill>
                  <a:srgbClr val="404041"/>
                </a:solidFill>
                <a:latin typeface="Arial MT"/>
                <a:cs typeface="Arial MT"/>
              </a:rPr>
              <a:t>Used</a:t>
            </a:r>
            <a:r>
              <a:rPr lang="en-US" sz="1800" spc="-1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lang="en-US" sz="1800" spc="-75" dirty="0">
                <a:solidFill>
                  <a:srgbClr val="404041"/>
                </a:solidFill>
                <a:latin typeface="Arial MT"/>
                <a:cs typeface="Arial MT"/>
              </a:rPr>
              <a:t>for</a:t>
            </a:r>
            <a:r>
              <a:rPr lang="en-US" sz="1800" spc="-1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lang="en-US" sz="1800" spc="-85" dirty="0">
                <a:solidFill>
                  <a:srgbClr val="404041"/>
                </a:solidFill>
                <a:latin typeface="Arial MT"/>
                <a:cs typeface="Arial MT"/>
              </a:rPr>
              <a:t>urine</a:t>
            </a:r>
            <a:r>
              <a:rPr lang="en-US" sz="1800" spc="-1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lang="en-US" sz="1800" spc="-100" dirty="0">
                <a:solidFill>
                  <a:srgbClr val="404041"/>
                </a:solidFill>
                <a:latin typeface="Arial MT"/>
                <a:cs typeface="Arial MT"/>
              </a:rPr>
              <a:t>drainage</a:t>
            </a:r>
            <a:r>
              <a:rPr lang="en-US" sz="1800" spc="-1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lang="en-US" sz="1800" spc="-70" dirty="0">
                <a:solidFill>
                  <a:srgbClr val="404041"/>
                </a:solidFill>
                <a:latin typeface="Arial MT"/>
                <a:cs typeface="Arial MT"/>
              </a:rPr>
              <a:t>in</a:t>
            </a:r>
            <a:r>
              <a:rPr lang="en-US" sz="1800" spc="-1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lang="en-US" sz="1800" spc="-85" dirty="0">
                <a:solidFill>
                  <a:srgbClr val="404041"/>
                </a:solidFill>
                <a:latin typeface="Arial MT"/>
                <a:cs typeface="Arial MT"/>
              </a:rPr>
              <a:t>incontinent</a:t>
            </a:r>
            <a:r>
              <a:rPr lang="en-US" sz="1800" spc="-1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lang="en-US" sz="1800" spc="-105" dirty="0">
                <a:solidFill>
                  <a:srgbClr val="404041"/>
                </a:solidFill>
                <a:latin typeface="Arial MT"/>
                <a:cs typeface="Arial MT"/>
              </a:rPr>
              <a:t>male</a:t>
            </a:r>
            <a:r>
              <a:rPr lang="en-US" sz="1800" spc="-1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lang="en-US" sz="1800" spc="-10" dirty="0">
                <a:solidFill>
                  <a:srgbClr val="404041"/>
                </a:solidFill>
                <a:latin typeface="Arial MT"/>
                <a:cs typeface="Arial MT"/>
              </a:rPr>
              <a:t>patients</a:t>
            </a:r>
            <a:endParaRPr lang="en-US" sz="1800" dirty="0">
              <a:latin typeface="Arial MT"/>
              <a:cs typeface="Arial MT"/>
            </a:endParaRPr>
          </a:p>
          <a:p>
            <a:pPr marL="33655">
              <a:lnSpc>
                <a:spcPct val="100000"/>
              </a:lnSpc>
            </a:pPr>
            <a:r>
              <a:rPr lang="en-US" sz="800" dirty="0">
                <a:solidFill>
                  <a:srgbClr val="00AEEF"/>
                </a:solidFill>
                <a:latin typeface="Arial MT"/>
                <a:cs typeface="Arial MT"/>
              </a:rPr>
              <a:t>s</a:t>
            </a:r>
            <a:r>
              <a:rPr lang="en-US" sz="800" spc="105" dirty="0">
                <a:solidFill>
                  <a:srgbClr val="00AEEF"/>
                </a:solidFill>
                <a:latin typeface="Arial MT"/>
                <a:cs typeface="Arial MT"/>
              </a:rPr>
              <a:t> </a:t>
            </a:r>
            <a:r>
              <a:rPr lang="en-US" sz="1800" spc="-120" dirty="0">
                <a:solidFill>
                  <a:srgbClr val="404041"/>
                </a:solidFill>
                <a:latin typeface="Arial MT"/>
                <a:cs typeface="Arial MT"/>
              </a:rPr>
              <a:t>Made</a:t>
            </a:r>
            <a:r>
              <a:rPr lang="en-US" sz="1800" spc="-2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lang="en-US" sz="1800" spc="-95" dirty="0">
                <a:solidFill>
                  <a:srgbClr val="404041"/>
                </a:solidFill>
                <a:latin typeface="Arial MT"/>
                <a:cs typeface="Arial MT"/>
              </a:rPr>
              <a:t>from</a:t>
            </a:r>
            <a:r>
              <a:rPr lang="en-US" sz="1800" spc="-2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lang="en-US" sz="1800" spc="-85" dirty="0">
                <a:solidFill>
                  <a:srgbClr val="404041"/>
                </a:solidFill>
                <a:latin typeface="Arial MT"/>
                <a:cs typeface="Arial MT"/>
              </a:rPr>
              <a:t>natural</a:t>
            </a:r>
            <a:r>
              <a:rPr lang="en-US" sz="1800" spc="-2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lang="en-US" sz="1800" spc="-85" dirty="0">
                <a:solidFill>
                  <a:srgbClr val="404041"/>
                </a:solidFill>
                <a:latin typeface="Arial MT"/>
                <a:cs typeface="Arial MT"/>
              </a:rPr>
              <a:t>latex</a:t>
            </a:r>
            <a:r>
              <a:rPr lang="en-US" sz="1800" spc="-2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lang="en-US" sz="1800" spc="-10" dirty="0">
                <a:solidFill>
                  <a:srgbClr val="404041"/>
                </a:solidFill>
                <a:latin typeface="Arial MT"/>
                <a:cs typeface="Arial MT"/>
              </a:rPr>
              <a:t>rubber</a:t>
            </a:r>
            <a:endParaRPr lang="en-US" sz="1800" dirty="0">
              <a:latin typeface="Arial MT"/>
              <a:cs typeface="Arial MT"/>
            </a:endParaRPr>
          </a:p>
          <a:p>
            <a:pPr marL="33655">
              <a:lnSpc>
                <a:spcPct val="100000"/>
              </a:lnSpc>
            </a:pPr>
            <a:r>
              <a:rPr lang="en-US" sz="800" dirty="0">
                <a:solidFill>
                  <a:srgbClr val="00AEEF"/>
                </a:solidFill>
                <a:latin typeface="Arial MT"/>
                <a:cs typeface="Arial MT"/>
              </a:rPr>
              <a:t>s</a:t>
            </a:r>
            <a:r>
              <a:rPr lang="en-US" sz="800" spc="114" dirty="0">
                <a:solidFill>
                  <a:srgbClr val="00AEEF"/>
                </a:solidFill>
                <a:latin typeface="Arial MT"/>
                <a:cs typeface="Arial MT"/>
              </a:rPr>
              <a:t> </a:t>
            </a:r>
            <a:r>
              <a:rPr lang="en-US" sz="1800" spc="-105" dirty="0">
                <a:solidFill>
                  <a:srgbClr val="404041"/>
                </a:solidFill>
                <a:latin typeface="Arial MT"/>
                <a:cs typeface="Arial MT"/>
              </a:rPr>
              <a:t>Provided</a:t>
            </a:r>
            <a:r>
              <a:rPr lang="en-US" sz="1800" spc="-2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lang="en-US" sz="1800" spc="-75" dirty="0">
                <a:solidFill>
                  <a:srgbClr val="404041"/>
                </a:solidFill>
                <a:latin typeface="Arial MT"/>
                <a:cs typeface="Arial MT"/>
              </a:rPr>
              <a:t>with</a:t>
            </a:r>
            <a:r>
              <a:rPr lang="en-US" sz="1800" spc="-1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lang="en-US" sz="1800" spc="-110" dirty="0">
                <a:solidFill>
                  <a:srgbClr val="404041"/>
                </a:solidFill>
                <a:latin typeface="Arial MT"/>
                <a:cs typeface="Arial MT"/>
              </a:rPr>
              <a:t>adhesive</a:t>
            </a:r>
            <a:r>
              <a:rPr lang="en-US" sz="1800" spc="-1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lang="en-US" sz="1800" spc="-65" dirty="0">
                <a:solidFill>
                  <a:srgbClr val="404041"/>
                </a:solidFill>
                <a:latin typeface="Arial MT"/>
                <a:cs typeface="Arial MT"/>
              </a:rPr>
              <a:t>strip</a:t>
            </a:r>
            <a:r>
              <a:rPr lang="en-US" sz="1800" spc="-2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lang="en-US" sz="1800" spc="-75" dirty="0">
                <a:solidFill>
                  <a:srgbClr val="404041"/>
                </a:solidFill>
                <a:latin typeface="Arial MT"/>
                <a:cs typeface="Arial MT"/>
              </a:rPr>
              <a:t>for</a:t>
            </a:r>
            <a:r>
              <a:rPr lang="en-US" sz="1800" spc="-1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lang="en-US" sz="1800" spc="-95" dirty="0">
                <a:solidFill>
                  <a:srgbClr val="404041"/>
                </a:solidFill>
                <a:latin typeface="Arial MT"/>
                <a:cs typeface="Arial MT"/>
              </a:rPr>
              <a:t>proper</a:t>
            </a:r>
            <a:r>
              <a:rPr lang="en-US" sz="1800" spc="-1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lang="en-US" sz="1800" spc="-75" dirty="0">
                <a:solidFill>
                  <a:srgbClr val="404041"/>
                </a:solidFill>
                <a:latin typeface="Arial MT"/>
                <a:cs typeface="Arial MT"/>
              </a:rPr>
              <a:t>fixing</a:t>
            </a:r>
            <a:r>
              <a:rPr lang="en-US" sz="1800" spc="-20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lang="en-US" sz="1800" spc="-75" dirty="0">
                <a:solidFill>
                  <a:srgbClr val="404041"/>
                </a:solidFill>
                <a:latin typeface="Arial MT"/>
                <a:cs typeface="Arial MT"/>
              </a:rPr>
              <a:t>of</a:t>
            </a:r>
            <a:r>
              <a:rPr lang="en-US" sz="1800" spc="-1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lang="en-US" sz="1800" spc="-95" dirty="0">
                <a:solidFill>
                  <a:srgbClr val="404041"/>
                </a:solidFill>
                <a:latin typeface="Arial MT"/>
                <a:cs typeface="Arial MT"/>
              </a:rPr>
              <a:t>the</a:t>
            </a:r>
            <a:r>
              <a:rPr lang="en-US" sz="1800" spc="-15" dirty="0">
                <a:solidFill>
                  <a:srgbClr val="404041"/>
                </a:solidFill>
                <a:latin typeface="Arial MT"/>
                <a:cs typeface="Arial MT"/>
              </a:rPr>
              <a:t> </a:t>
            </a:r>
            <a:r>
              <a:rPr lang="en-US" sz="1800" spc="-10" dirty="0">
                <a:solidFill>
                  <a:srgbClr val="404041"/>
                </a:solidFill>
                <a:latin typeface="Arial MT"/>
                <a:cs typeface="Arial MT"/>
              </a:rPr>
              <a:t>catheter</a:t>
            </a:r>
            <a:endParaRPr lang="en-US" sz="1800" dirty="0">
              <a:latin typeface="Arial MT"/>
              <a:cs typeface="Arial MT"/>
            </a:endParaRPr>
          </a:p>
        </p:txBody>
      </p:sp>
      <p:graphicFrame>
        <p:nvGraphicFramePr>
          <p:cNvPr id="11" name="object 823">
            <a:extLst>
              <a:ext uri="{FF2B5EF4-FFF2-40B4-BE49-F238E27FC236}">
                <a16:creationId xmlns:a16="http://schemas.microsoft.com/office/drawing/2014/main" id="{5D5B51E6-FE39-4E3E-A7DF-8DD63BC7C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923479"/>
              </p:ext>
            </p:extLst>
          </p:nvPr>
        </p:nvGraphicFramePr>
        <p:xfrm>
          <a:off x="1642472" y="6342032"/>
          <a:ext cx="4028853" cy="1830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0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8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748">
                <a:tc gridSpan="2"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SIZES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231F20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238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00" spc="-10" dirty="0">
                          <a:solidFill>
                            <a:srgbClr val="404041"/>
                          </a:solidFill>
                          <a:latin typeface="Arial MT"/>
                          <a:cs typeface="Arial MT"/>
                        </a:rPr>
                        <a:t>Small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4130" marB="0">
                    <a:lnR w="12700">
                      <a:solidFill>
                        <a:srgbClr val="808285"/>
                      </a:solidFill>
                      <a:prstDash val="solid"/>
                    </a:lnR>
                    <a:lnB w="12700">
                      <a:solidFill>
                        <a:srgbClr val="8082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spc="-20" dirty="0">
                          <a:solidFill>
                            <a:srgbClr val="404041"/>
                          </a:solidFill>
                          <a:latin typeface="Arial MT"/>
                          <a:cs typeface="Arial MT"/>
                        </a:rPr>
                        <a:t>20mm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808285"/>
                      </a:solidFill>
                      <a:prstDash val="solid"/>
                    </a:lnL>
                    <a:lnB w="12700">
                      <a:solidFill>
                        <a:srgbClr val="80828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866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900" spc="-10" dirty="0">
                          <a:solidFill>
                            <a:srgbClr val="404041"/>
                          </a:solidFill>
                          <a:latin typeface="Arial MT"/>
                          <a:cs typeface="Arial MT"/>
                        </a:rPr>
                        <a:t>Medium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1590" marB="0"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900" spc="-20" dirty="0">
                          <a:solidFill>
                            <a:srgbClr val="404041"/>
                          </a:solidFill>
                          <a:latin typeface="Arial MT"/>
                          <a:cs typeface="Arial MT"/>
                        </a:rPr>
                        <a:t>25mm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808285"/>
                      </a:solidFill>
                      <a:prstDash val="solid"/>
                    </a:lnL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225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00" spc="-10" dirty="0">
                          <a:solidFill>
                            <a:srgbClr val="404041"/>
                          </a:solidFill>
                          <a:latin typeface="Arial MT"/>
                          <a:cs typeface="Arial MT"/>
                        </a:rPr>
                        <a:t>Large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00" spc="-20" dirty="0">
                          <a:solidFill>
                            <a:srgbClr val="404041"/>
                          </a:solidFill>
                          <a:latin typeface="Arial MT"/>
                          <a:cs typeface="Arial MT"/>
                        </a:rPr>
                        <a:t>30mm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808285"/>
                      </a:solidFill>
                      <a:prstDash val="solid"/>
                    </a:lnL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80828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107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spc="-105" dirty="0">
                          <a:solidFill>
                            <a:srgbClr val="404041"/>
                          </a:solidFill>
                          <a:latin typeface="Arial MT"/>
                          <a:cs typeface="Arial MT"/>
                        </a:rPr>
                        <a:t>Extra</a:t>
                      </a:r>
                      <a:r>
                        <a:rPr sz="900" spc="-35" dirty="0">
                          <a:solidFill>
                            <a:srgbClr val="40404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20" dirty="0">
                          <a:solidFill>
                            <a:srgbClr val="404041"/>
                          </a:solidFill>
                          <a:latin typeface="Arial MT"/>
                          <a:cs typeface="Arial MT"/>
                        </a:rPr>
                        <a:t>Large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8255" marB="0">
                    <a:lnR w="12700">
                      <a:solidFill>
                        <a:srgbClr val="808285"/>
                      </a:solidFill>
                      <a:prstDash val="solid"/>
                    </a:lnR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spc="-20" dirty="0">
                          <a:solidFill>
                            <a:srgbClr val="404041"/>
                          </a:solidFill>
                          <a:latin typeface="Arial MT"/>
                          <a:cs typeface="Arial MT"/>
                        </a:rPr>
                        <a:t>35mm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8255" marB="0">
                    <a:lnL w="12700">
                      <a:solidFill>
                        <a:srgbClr val="808285"/>
                      </a:solidFill>
                      <a:prstDash val="solid"/>
                    </a:lnL>
                    <a:lnT w="12700">
                      <a:solidFill>
                        <a:srgbClr val="808285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267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321</Words>
  <Application>Microsoft Office PowerPoint</Application>
  <PresentationFormat>Custom</PresentationFormat>
  <Paragraphs>108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MT</vt:lpstr>
      <vt:lpstr>Calibri</vt:lpstr>
      <vt:lpstr>Microsoft Sans Serif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Biosurge catalogue Changes.cdr</dc:title>
  <dc:creator>dhyanam vora</dc:creator>
  <cp:lastModifiedBy>dhyanam vora</cp:lastModifiedBy>
  <cp:revision>7</cp:revision>
  <dcterms:created xsi:type="dcterms:W3CDTF">2024-07-31T09:13:10Z</dcterms:created>
  <dcterms:modified xsi:type="dcterms:W3CDTF">2024-07-31T10:13:53Z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2024-07-31T00:00:00Z</vt:filetime>
  </property>
  <property fmtid="{D5CDD505-2E9C-101B-9397-08002B2CF9AE}" pid="3" name="LastSaved">
    <vt:filetime>2024-07-31T00:00:00Z</vt:filetime>
  </property>
</Properties>
</file>